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30"/>
  </p:handoutMasterIdLst>
  <p:sldIdLst>
    <p:sldId id="271" r:id="rId2"/>
    <p:sldId id="294" r:id="rId3"/>
    <p:sldId id="332" r:id="rId4"/>
    <p:sldId id="296" r:id="rId5"/>
    <p:sldId id="314" r:id="rId6"/>
    <p:sldId id="318" r:id="rId7"/>
    <p:sldId id="319" r:id="rId8"/>
    <p:sldId id="315" r:id="rId9"/>
    <p:sldId id="320" r:id="rId10"/>
    <p:sldId id="316" r:id="rId11"/>
    <p:sldId id="321" r:id="rId12"/>
    <p:sldId id="317" r:id="rId13"/>
    <p:sldId id="326" r:id="rId14"/>
    <p:sldId id="327" r:id="rId15"/>
    <p:sldId id="328" r:id="rId16"/>
    <p:sldId id="330" r:id="rId17"/>
    <p:sldId id="331" r:id="rId18"/>
    <p:sldId id="272" r:id="rId19"/>
    <p:sldId id="333" r:id="rId20"/>
    <p:sldId id="322" r:id="rId21"/>
    <p:sldId id="297" r:id="rId22"/>
    <p:sldId id="299" r:id="rId23"/>
    <p:sldId id="298" r:id="rId24"/>
    <p:sldId id="300" r:id="rId25"/>
    <p:sldId id="323" r:id="rId26"/>
    <p:sldId id="334" r:id="rId27"/>
    <p:sldId id="324" r:id="rId28"/>
    <p:sldId id="325" r:id="rId29"/>
  </p:sldIdLst>
  <p:sldSz cx="12192000" cy="6858000"/>
  <p:notesSz cx="6761163" cy="99425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03E1"/>
    <a:srgbClr val="2D2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>
        <p:guide orient="horz" pos="227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BFFD5-2081-47DA-8D8B-AA16A9FE07C6}" type="datetimeFigureOut">
              <a:rPr lang="zh-CN" altLang="en-US" smtClean="0"/>
              <a:t>2019/3/1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70F88-331F-498D-9CE9-09F76D1EC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7301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67" name="图片 6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7425"/>
            <a:ext cx="2412698" cy="660317"/>
          </a:xfrm>
          <a:prstGeom prst="rect">
            <a:avLst/>
          </a:prstGeom>
          <a:effectLst>
            <a:glow rad="38100">
              <a:srgbClr val="C00000">
                <a:alpha val="17000"/>
              </a:srgbClr>
            </a:glow>
            <a:outerShdw blurRad="50800" dist="50800" dir="5400000" algn="ctr" rotWithShape="0">
              <a:schemeClr val="bg1"/>
            </a:outerShdw>
          </a:effectLst>
        </p:spPr>
      </p:pic>
      <p:cxnSp>
        <p:nvCxnSpPr>
          <p:cNvPr id="68" name="直接连接符 67"/>
          <p:cNvCxnSpPr/>
          <p:nvPr userDrawn="1"/>
        </p:nvCxnSpPr>
        <p:spPr bwMode="auto">
          <a:xfrm>
            <a:off x="0" y="769272"/>
            <a:ext cx="12192000" cy="29241"/>
          </a:xfrm>
          <a:prstGeom prst="line">
            <a:avLst/>
          </a:prstGeom>
          <a:solidFill>
            <a:srgbClr val="FFFFFF"/>
          </a:solidFill>
          <a:ln w="50800" cap="flat" cmpd="sng" algn="ctr">
            <a:solidFill>
              <a:srgbClr val="FFFF00">
                <a:alpha val="96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0"/>
            <a:ext cx="3197101" cy="784225"/>
          </a:xfrm>
          <a:prstGeom prst="rect">
            <a:avLst/>
          </a:prstGeom>
          <a:effectLst>
            <a:glow rad="38100">
              <a:srgbClr val="C00000">
                <a:alpha val="17000"/>
              </a:srgbClr>
            </a:glow>
            <a:outerShdw blurRad="50800" dist="50800" dir="5400000" algn="ctr" rotWithShape="0">
              <a:schemeClr val="tx1"/>
            </a:outerShdw>
          </a:effectLst>
        </p:spPr>
      </p:pic>
      <p:cxnSp>
        <p:nvCxnSpPr>
          <p:cNvPr id="6" name="直接连接符 3"/>
          <p:cNvCxnSpPr>
            <a:cxnSpLocks noChangeShapeType="1"/>
          </p:cNvCxnSpPr>
          <p:nvPr userDrawn="1"/>
        </p:nvCxnSpPr>
        <p:spPr bwMode="auto">
          <a:xfrm>
            <a:off x="0" y="784225"/>
            <a:ext cx="12192000" cy="0"/>
          </a:xfrm>
          <a:prstGeom prst="line">
            <a:avLst/>
          </a:prstGeom>
          <a:noFill/>
          <a:ln w="50800" algn="ctr">
            <a:solidFill>
              <a:srgbClr val="FFFF00">
                <a:alpha val="96000"/>
              </a:srgb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0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811.png"/><Relationship Id="rId18" Type="http://schemas.openxmlformats.org/officeDocument/2006/relationships/image" Target="../media/image13.png"/><Relationship Id="rId3" Type="http://schemas.openxmlformats.org/officeDocument/2006/relationships/image" Target="../media/image1590.png"/><Relationship Id="rId7" Type="http://schemas.openxmlformats.org/officeDocument/2006/relationships/image" Target="../media/image8.png"/><Relationship Id="rId12" Type="http://schemas.openxmlformats.org/officeDocument/2006/relationships/image" Target="../media/image168.png"/><Relationship Id="rId17" Type="http://schemas.openxmlformats.org/officeDocument/2006/relationships/image" Target="../media/image12.png"/><Relationship Id="rId2" Type="http://schemas.openxmlformats.org/officeDocument/2006/relationships/image" Target="../media/image4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5" Type="http://schemas.openxmlformats.org/officeDocument/2006/relationships/image" Target="../media/image10.png"/><Relationship Id="rId4" Type="http://schemas.openxmlformats.org/officeDocument/2006/relationships/image" Target="../media/image5.png"/><Relationship Id="rId14" Type="http://schemas.openxmlformats.org/officeDocument/2006/relationships/image" Target="../media/image9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880.png"/><Relationship Id="rId18" Type="http://schemas.openxmlformats.org/officeDocument/2006/relationships/image" Target="../media/image930.png"/><Relationship Id="rId3" Type="http://schemas.openxmlformats.org/officeDocument/2006/relationships/image" Target="../media/image850.png"/><Relationship Id="rId7" Type="http://schemas.openxmlformats.org/officeDocument/2006/relationships/image" Target="../media/image69.png"/><Relationship Id="rId12" Type="http://schemas.openxmlformats.org/officeDocument/2006/relationships/image" Target="../media/image870.png"/><Relationship Id="rId17" Type="http://schemas.openxmlformats.org/officeDocument/2006/relationships/image" Target="../media/image920.png"/><Relationship Id="rId2" Type="http://schemas.openxmlformats.org/officeDocument/2006/relationships/image" Target="../media/image95.png"/><Relationship Id="rId16" Type="http://schemas.openxmlformats.org/officeDocument/2006/relationships/image" Target="../media/image9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900.png"/><Relationship Id="rId10" Type="http://schemas.openxmlformats.org/officeDocument/2006/relationships/image" Target="../media/image72.png"/><Relationship Id="rId19" Type="http://schemas.openxmlformats.org/officeDocument/2006/relationships/image" Target="../media/image940.png"/><Relationship Id="rId4" Type="http://schemas.openxmlformats.org/officeDocument/2006/relationships/image" Target="../media/image860.png"/><Relationship Id="rId9" Type="http://schemas.openxmlformats.org/officeDocument/2006/relationships/image" Target="../media/image71.png"/><Relationship Id="rId14" Type="http://schemas.openxmlformats.org/officeDocument/2006/relationships/image" Target="../media/image8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810.png"/><Relationship Id="rId7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JPG"/><Relationship Id="rId5" Type="http://schemas.openxmlformats.org/officeDocument/2006/relationships/image" Target="../media/image1011.png"/><Relationship Id="rId4" Type="http://schemas.openxmlformats.org/officeDocument/2006/relationships/image" Target="../media/image911.png"/><Relationship Id="rId9" Type="http://schemas.openxmlformats.org/officeDocument/2006/relationships/image" Target="../media/image10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1.png"/><Relationship Id="rId4" Type="http://schemas.openxmlformats.org/officeDocument/2006/relationships/image" Target="../media/image9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2.png"/><Relationship Id="rId3" Type="http://schemas.openxmlformats.org/officeDocument/2006/relationships/image" Target="../media/image176.png"/><Relationship Id="rId7" Type="http://schemas.openxmlformats.org/officeDocument/2006/relationships/image" Target="../media/image179.png"/><Relationship Id="rId12" Type="http://schemas.openxmlformats.org/officeDocument/2006/relationships/image" Target="../media/image21.png"/><Relationship Id="rId2" Type="http://schemas.openxmlformats.org/officeDocument/2006/relationships/image" Target="../media/image14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0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0.png"/><Relationship Id="rId11" Type="http://schemas.openxmlformats.org/officeDocument/2006/relationships/image" Target="../media/image960.png"/><Relationship Id="rId5" Type="http://schemas.openxmlformats.org/officeDocument/2006/relationships/image" Target="../media/image980.png"/><Relationship Id="rId10" Type="http://schemas.openxmlformats.org/officeDocument/2006/relationships/image" Target="../media/image1030.png"/><Relationship Id="rId4" Type="http://schemas.openxmlformats.org/officeDocument/2006/relationships/image" Target="../media/image970.png"/><Relationship Id="rId9" Type="http://schemas.openxmlformats.org/officeDocument/2006/relationships/image" Target="../media/image10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6.png"/><Relationship Id="rId7" Type="http://schemas.openxmlformats.org/officeDocument/2006/relationships/image" Target="../media/image179.png"/><Relationship Id="rId12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7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6.5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操作型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分析</a:t>
            </a:r>
            <a:endParaRPr lang="zh-CN" alt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34886" y="825924"/>
                <a:ext cx="11522227" cy="57477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6.5.1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+mn-ea"/>
                  </a:rPr>
                  <a:t>   精馏装置的热量衡算</a:t>
                </a:r>
                <a:r>
                  <a:rPr lang="en-US" altLang="zh-CN" sz="2800" b="1" dirty="0" smtClean="0">
                    <a:solidFill>
                      <a:srgbClr val="FFC000"/>
                    </a:solidFill>
                    <a:latin typeface="+mn-ea"/>
                  </a:rPr>
                  <a:t>						</a:t>
                </a:r>
                <a:endParaRPr lang="en-US" altLang="zh-CN" sz="2400" b="1" dirty="0" smtClean="0">
                  <a:solidFill>
                    <a:srgbClr val="FFC000"/>
                  </a:solidFill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6.5.1.1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冷凝器的热量衡算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）目标：冷凝器（全凝器）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）基准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：单位时间（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𝒉</m:t>
                    </m:r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），焓值（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0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℃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液体）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）范围：    ，忽略热损失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）热量衡算式：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	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𝑹𝑫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所以：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𝑹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sz="24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𝑫</m:t>
                      </m:r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𝑳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86" y="825924"/>
                <a:ext cx="11522227" cy="5747727"/>
              </a:xfrm>
              <a:prstGeom prst="rect">
                <a:avLst/>
              </a:prstGeom>
              <a:blipFill>
                <a:blip r:embed="rId2"/>
                <a:stretch>
                  <a:fillRect l="-952" t="-954" b="-4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标注 2"/>
              <p:cNvSpPr/>
              <p:nvPr/>
            </p:nvSpPr>
            <p:spPr>
              <a:xfrm>
                <a:off x="410216" y="3812517"/>
                <a:ext cx="1588400" cy="577858"/>
              </a:xfrm>
              <a:prstGeom prst="wedgeRectCallout">
                <a:avLst>
                  <a:gd name="adj1" fmla="val 31167"/>
                  <a:gd name="adj2" fmla="val -6853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塔顶蒸气带入的热量，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标注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16" y="3812517"/>
                <a:ext cx="1588400" cy="577858"/>
              </a:xfrm>
              <a:prstGeom prst="wedgeRectCallout">
                <a:avLst>
                  <a:gd name="adj1" fmla="val 31167"/>
                  <a:gd name="adj2" fmla="val -68534"/>
                </a:avLst>
              </a:prstGeom>
              <a:blipFill>
                <a:blip r:embed="rId3"/>
                <a:stretch>
                  <a:fillRect l="-2652" t="-9483" r="-30682" b="-965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70"/>
          <p:cNvSpPr>
            <a:spLocks noChangeArrowheads="1"/>
          </p:cNvSpPr>
          <p:nvPr/>
        </p:nvSpPr>
        <p:spPr bwMode="auto">
          <a:xfrm>
            <a:off x="2293213" y="2632507"/>
            <a:ext cx="345486" cy="275807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标注 58"/>
              <p:cNvSpPr/>
              <p:nvPr/>
            </p:nvSpPr>
            <p:spPr>
              <a:xfrm>
                <a:off x="2062800" y="3812517"/>
                <a:ext cx="1646707" cy="577858"/>
              </a:xfrm>
              <a:prstGeom prst="wedgeRectCallout">
                <a:avLst>
                  <a:gd name="adj1" fmla="val -26741"/>
                  <a:gd name="adj2" fmla="val -6401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冷凝器带出的热量，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矩形标注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800" y="3812517"/>
                <a:ext cx="1646707" cy="577858"/>
              </a:xfrm>
              <a:prstGeom prst="wedgeRectCallout">
                <a:avLst>
                  <a:gd name="adj1" fmla="val -26741"/>
                  <a:gd name="adj2" fmla="val -64013"/>
                </a:avLst>
              </a:prstGeom>
              <a:blipFill>
                <a:blip r:embed="rId4"/>
                <a:stretch>
                  <a:fillRect l="-365" t="-13393" r="-20803" b="-1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标注 59"/>
              <p:cNvSpPr/>
              <p:nvPr/>
            </p:nvSpPr>
            <p:spPr>
              <a:xfrm>
                <a:off x="4333746" y="3809189"/>
                <a:ext cx="1842825" cy="577858"/>
              </a:xfrm>
              <a:prstGeom prst="wedgeRectCallout">
                <a:avLst>
                  <a:gd name="adj1" fmla="val -93070"/>
                  <a:gd name="adj2" fmla="val -6853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塔顶</a:t>
                </a:r>
                <a:r>
                  <a:rPr lang="zh-CN" altLang="en-US" dirty="0"/>
                  <a:t>馏</a:t>
                </a:r>
                <a:r>
                  <a:rPr lang="zh-CN" altLang="en-US" dirty="0" smtClean="0"/>
                  <a:t>出液带出的热量，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矩形标注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746" y="3809189"/>
                <a:ext cx="1842825" cy="577858"/>
              </a:xfrm>
              <a:prstGeom prst="wedgeRectCallout">
                <a:avLst>
                  <a:gd name="adj1" fmla="val -93070"/>
                  <a:gd name="adj2" fmla="val -68534"/>
                </a:avLst>
              </a:prstGeom>
              <a:blipFill>
                <a:blip r:embed="rId5"/>
                <a:stretch>
                  <a:fillRect t="-9483" r="-13991" b="-965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标注 60"/>
              <p:cNvSpPr/>
              <p:nvPr/>
            </p:nvSpPr>
            <p:spPr>
              <a:xfrm>
                <a:off x="4832692" y="3187175"/>
                <a:ext cx="1646707" cy="577858"/>
              </a:xfrm>
              <a:prstGeom prst="wedgeRectCallout">
                <a:avLst>
                  <a:gd name="adj1" fmla="val -92583"/>
                  <a:gd name="adj2" fmla="val 1058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回流液带出的热量，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1" name="矩形标注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692" y="3187175"/>
                <a:ext cx="1646707" cy="577858"/>
              </a:xfrm>
              <a:prstGeom prst="wedgeRectCallout">
                <a:avLst>
                  <a:gd name="adj1" fmla="val -92583"/>
                  <a:gd name="adj2" fmla="val 10585"/>
                </a:avLst>
              </a:prstGeom>
              <a:blipFill>
                <a:blip r:embed="rId6"/>
                <a:stretch>
                  <a:fillRect t="-29592" r="-14691" b="-1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标注 61"/>
              <p:cNvSpPr/>
              <p:nvPr/>
            </p:nvSpPr>
            <p:spPr>
              <a:xfrm>
                <a:off x="5482432" y="4469372"/>
                <a:ext cx="2634920" cy="577858"/>
              </a:xfrm>
              <a:prstGeom prst="wedgeRectCallout">
                <a:avLst>
                  <a:gd name="adj1" fmla="val -72304"/>
                  <a:gd name="adj2" fmla="val -1880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塔顶上升蒸汽的摩尔焓，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𝑘𝑚𝑜𝑙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矩形标注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432" y="4469372"/>
                <a:ext cx="2634920" cy="577858"/>
              </a:xfrm>
              <a:prstGeom prst="wedgeRectCallout">
                <a:avLst>
                  <a:gd name="adj1" fmla="val -72304"/>
                  <a:gd name="adj2" fmla="val -18802"/>
                </a:avLst>
              </a:prstGeom>
              <a:blipFill>
                <a:blip r:embed="rId7"/>
                <a:stretch>
                  <a:fillRect t="-30612" r="-2064" b="-113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标注 62"/>
              <p:cNvSpPr/>
              <p:nvPr/>
            </p:nvSpPr>
            <p:spPr>
              <a:xfrm>
                <a:off x="3779321" y="5440544"/>
                <a:ext cx="2098965" cy="577858"/>
              </a:xfrm>
              <a:prstGeom prst="wedgeRectCallout">
                <a:avLst>
                  <a:gd name="adj1" fmla="val -84202"/>
                  <a:gd name="adj2" fmla="val -3010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回流液的摩尔焓，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𝑘𝑚𝑜𝑙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矩形标注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321" y="5440544"/>
                <a:ext cx="2098965" cy="577858"/>
              </a:xfrm>
              <a:prstGeom prst="wedgeRectCallout">
                <a:avLst>
                  <a:gd name="adj1" fmla="val -84202"/>
                  <a:gd name="adj2" fmla="val -30105"/>
                </a:avLst>
              </a:prstGeom>
              <a:blipFill>
                <a:blip r:embed="rId8"/>
                <a:stretch>
                  <a:fillRect t="-30612" r="-215" b="-113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标注 64"/>
          <p:cNvSpPr/>
          <p:nvPr/>
        </p:nvSpPr>
        <p:spPr>
          <a:xfrm>
            <a:off x="5255158" y="6137488"/>
            <a:ext cx="2350021" cy="392007"/>
          </a:xfrm>
          <a:prstGeom prst="wedgeRectCallout">
            <a:avLst>
              <a:gd name="adj1" fmla="val -77367"/>
              <a:gd name="adj2" fmla="val -124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冷凝器的热量衡算式</a:t>
            </a:r>
            <a:endParaRPr lang="zh-CN" altLang="en-US" dirty="0"/>
          </a:p>
        </p:txBody>
      </p:sp>
      <p:grpSp>
        <p:nvGrpSpPr>
          <p:cNvPr id="70" name="组合 69"/>
          <p:cNvGrpSpPr/>
          <p:nvPr/>
        </p:nvGrpSpPr>
        <p:grpSpPr>
          <a:xfrm>
            <a:off x="8761712" y="1985314"/>
            <a:ext cx="3198593" cy="4365174"/>
            <a:chOff x="8749504" y="1950090"/>
            <a:chExt cx="3198593" cy="4365174"/>
          </a:xfrm>
        </p:grpSpPr>
        <p:grpSp>
          <p:nvGrpSpPr>
            <p:cNvPr id="5" name="Group 94"/>
            <p:cNvGrpSpPr>
              <a:grpSpLocks/>
            </p:cNvGrpSpPr>
            <p:nvPr/>
          </p:nvGrpSpPr>
          <p:grpSpPr bwMode="auto">
            <a:xfrm>
              <a:off x="8749504" y="1950090"/>
              <a:ext cx="3197225" cy="4365174"/>
              <a:chOff x="3497" y="773"/>
              <a:chExt cx="2014" cy="2657"/>
            </a:xfrm>
            <a:noFill/>
          </p:grpSpPr>
          <p:sp>
            <p:nvSpPr>
              <p:cNvPr id="6" name="Line 8"/>
              <p:cNvSpPr>
                <a:spLocks noChangeShapeType="1"/>
              </p:cNvSpPr>
              <p:nvPr/>
            </p:nvSpPr>
            <p:spPr bwMode="auto">
              <a:xfrm>
                <a:off x="3955" y="1518"/>
                <a:ext cx="0" cy="1534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" name="Line 9"/>
              <p:cNvSpPr>
                <a:spLocks noChangeShapeType="1"/>
              </p:cNvSpPr>
              <p:nvPr/>
            </p:nvSpPr>
            <p:spPr bwMode="auto">
              <a:xfrm>
                <a:off x="4421" y="1521"/>
                <a:ext cx="0" cy="1531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Arc 10"/>
              <p:cNvSpPr>
                <a:spLocks/>
              </p:cNvSpPr>
              <p:nvPr/>
            </p:nvSpPr>
            <p:spPr bwMode="auto">
              <a:xfrm flipH="1">
                <a:off x="3952" y="1349"/>
                <a:ext cx="473" cy="211"/>
              </a:xfrm>
              <a:custGeom>
                <a:avLst/>
                <a:gdLst>
                  <a:gd name="G0" fmla="+- 21529 0 0"/>
                  <a:gd name="G1" fmla="+- 21600 0 0"/>
                  <a:gd name="G2" fmla="+- 21600 0 0"/>
                  <a:gd name="T0" fmla="*/ 0 w 43129"/>
                  <a:gd name="T1" fmla="*/ 19847 h 21600"/>
                  <a:gd name="T2" fmla="*/ 43129 w 43129"/>
                  <a:gd name="T3" fmla="*/ 21600 h 21600"/>
                  <a:gd name="T4" fmla="*/ 21529 w 43129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29" h="21600" fill="none" extrusionOk="0">
                    <a:moveTo>
                      <a:pt x="0" y="19847"/>
                    </a:moveTo>
                    <a:cubicBezTo>
                      <a:pt x="913" y="8634"/>
                      <a:pt x="10279" y="0"/>
                      <a:pt x="21529" y="0"/>
                    </a:cubicBezTo>
                    <a:cubicBezTo>
                      <a:pt x="33458" y="0"/>
                      <a:pt x="43129" y="9670"/>
                      <a:pt x="43129" y="21600"/>
                    </a:cubicBezTo>
                  </a:path>
                  <a:path w="43129" h="21600" stroke="0" extrusionOk="0">
                    <a:moveTo>
                      <a:pt x="0" y="19847"/>
                    </a:moveTo>
                    <a:cubicBezTo>
                      <a:pt x="913" y="8634"/>
                      <a:pt x="10279" y="0"/>
                      <a:pt x="21529" y="0"/>
                    </a:cubicBezTo>
                    <a:cubicBezTo>
                      <a:pt x="33458" y="0"/>
                      <a:pt x="43129" y="9670"/>
                      <a:pt x="43129" y="21600"/>
                    </a:cubicBezTo>
                    <a:lnTo>
                      <a:pt x="21529" y="21600"/>
                    </a:lnTo>
                    <a:close/>
                  </a:path>
                </a:pathLst>
              </a:cu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Arc 11"/>
              <p:cNvSpPr>
                <a:spLocks/>
              </p:cNvSpPr>
              <p:nvPr/>
            </p:nvSpPr>
            <p:spPr bwMode="auto">
              <a:xfrm rot="10833282" flipH="1">
                <a:off x="3949" y="2998"/>
                <a:ext cx="473" cy="210"/>
              </a:xfrm>
              <a:custGeom>
                <a:avLst/>
                <a:gdLst>
                  <a:gd name="G0" fmla="+- 21529 0 0"/>
                  <a:gd name="G1" fmla="+- 21600 0 0"/>
                  <a:gd name="G2" fmla="+- 21600 0 0"/>
                  <a:gd name="T0" fmla="*/ 0 w 43129"/>
                  <a:gd name="T1" fmla="*/ 19847 h 21600"/>
                  <a:gd name="T2" fmla="*/ 43129 w 43129"/>
                  <a:gd name="T3" fmla="*/ 21600 h 21600"/>
                  <a:gd name="T4" fmla="*/ 21529 w 43129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29" h="21600" fill="none" extrusionOk="0">
                    <a:moveTo>
                      <a:pt x="0" y="19847"/>
                    </a:moveTo>
                    <a:cubicBezTo>
                      <a:pt x="913" y="8634"/>
                      <a:pt x="10279" y="0"/>
                      <a:pt x="21529" y="0"/>
                    </a:cubicBezTo>
                    <a:cubicBezTo>
                      <a:pt x="33458" y="0"/>
                      <a:pt x="43129" y="9670"/>
                      <a:pt x="43129" y="21600"/>
                    </a:cubicBezTo>
                  </a:path>
                  <a:path w="43129" h="21600" stroke="0" extrusionOk="0">
                    <a:moveTo>
                      <a:pt x="0" y="19847"/>
                    </a:moveTo>
                    <a:cubicBezTo>
                      <a:pt x="913" y="8634"/>
                      <a:pt x="10279" y="0"/>
                      <a:pt x="21529" y="0"/>
                    </a:cubicBezTo>
                    <a:cubicBezTo>
                      <a:pt x="33458" y="0"/>
                      <a:pt x="43129" y="9670"/>
                      <a:pt x="43129" y="21600"/>
                    </a:cubicBezTo>
                    <a:lnTo>
                      <a:pt x="21529" y="21600"/>
                    </a:lnTo>
                    <a:close/>
                  </a:path>
                </a:pathLst>
              </a:cu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Line 12"/>
              <p:cNvSpPr>
                <a:spLocks noChangeShapeType="1"/>
              </p:cNvSpPr>
              <p:nvPr/>
            </p:nvSpPr>
            <p:spPr bwMode="auto">
              <a:xfrm flipV="1">
                <a:off x="3589" y="2273"/>
                <a:ext cx="371" cy="1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Line 13"/>
              <p:cNvSpPr>
                <a:spLocks noChangeShapeType="1"/>
              </p:cNvSpPr>
              <p:nvPr/>
            </p:nvSpPr>
            <p:spPr bwMode="auto">
              <a:xfrm>
                <a:off x="4188" y="3208"/>
                <a:ext cx="0" cy="21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Line 15"/>
              <p:cNvSpPr>
                <a:spLocks noChangeShapeType="1"/>
              </p:cNvSpPr>
              <p:nvPr/>
            </p:nvSpPr>
            <p:spPr bwMode="auto">
              <a:xfrm flipV="1">
                <a:off x="4188" y="1013"/>
                <a:ext cx="0" cy="336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 type="none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Line 16"/>
              <p:cNvSpPr>
                <a:spLocks noChangeShapeType="1"/>
              </p:cNvSpPr>
              <p:nvPr/>
            </p:nvSpPr>
            <p:spPr bwMode="auto">
              <a:xfrm flipV="1">
                <a:off x="4195" y="1026"/>
                <a:ext cx="617" cy="8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Oval 17"/>
              <p:cNvSpPr>
                <a:spLocks noChangeArrowheads="1"/>
              </p:cNvSpPr>
              <p:nvPr/>
            </p:nvSpPr>
            <p:spPr bwMode="auto">
              <a:xfrm>
                <a:off x="4721" y="1117"/>
                <a:ext cx="196" cy="190"/>
              </a:xfrm>
              <a:prstGeom prst="ellipse">
                <a:avLst/>
              </a:prstGeom>
              <a:grpFill/>
              <a:ln w="317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" name="Line 19"/>
              <p:cNvSpPr>
                <a:spLocks noChangeShapeType="1"/>
              </p:cNvSpPr>
              <p:nvPr/>
            </p:nvSpPr>
            <p:spPr bwMode="auto">
              <a:xfrm>
                <a:off x="4728" y="1486"/>
                <a:ext cx="528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97" y="2037"/>
                    <a:ext cx="390" cy="225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b="1" dirty="0"/>
                  </a:p>
                </p:txBody>
              </p:sp>
            </mc:Choice>
            <mc:Fallback xmlns="">
              <p:sp>
                <p:nvSpPr>
                  <p:cNvPr id="16" name="Text 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497" y="2037"/>
                    <a:ext cx="390" cy="22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0000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34" y="1476"/>
                    <a:ext cx="460" cy="225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b="1" i="1" dirty="0"/>
                  </a:p>
                </p:txBody>
              </p:sp>
            </mc:Choice>
            <mc:Fallback xmlns="">
              <p:sp>
                <p:nvSpPr>
                  <p:cNvPr id="17" name="Text 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34" y="1476"/>
                    <a:ext cx="460" cy="22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9836"/>
                    </a:stretch>
                  </a:blip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Line 23"/>
              <p:cNvSpPr>
                <a:spLocks noChangeShapeType="1"/>
              </p:cNvSpPr>
              <p:nvPr/>
            </p:nvSpPr>
            <p:spPr bwMode="auto">
              <a:xfrm>
                <a:off x="3954" y="1900"/>
                <a:ext cx="46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Line 24"/>
              <p:cNvSpPr>
                <a:spLocks noChangeShapeType="1"/>
              </p:cNvSpPr>
              <p:nvPr/>
            </p:nvSpPr>
            <p:spPr bwMode="auto">
              <a:xfrm>
                <a:off x="3954" y="1660"/>
                <a:ext cx="46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Line 25"/>
              <p:cNvSpPr>
                <a:spLocks noChangeShapeType="1"/>
              </p:cNvSpPr>
              <p:nvPr/>
            </p:nvSpPr>
            <p:spPr bwMode="auto">
              <a:xfrm>
                <a:off x="3956" y="2764"/>
                <a:ext cx="45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Line 26"/>
              <p:cNvSpPr>
                <a:spLocks noChangeShapeType="1"/>
              </p:cNvSpPr>
              <p:nvPr/>
            </p:nvSpPr>
            <p:spPr bwMode="auto">
              <a:xfrm>
                <a:off x="3960" y="2332"/>
                <a:ext cx="46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Line 28"/>
              <p:cNvSpPr>
                <a:spLocks noChangeShapeType="1"/>
              </p:cNvSpPr>
              <p:nvPr/>
            </p:nvSpPr>
            <p:spPr bwMode="auto">
              <a:xfrm>
                <a:off x="4812" y="1298"/>
                <a:ext cx="7" cy="188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Line 29"/>
              <p:cNvSpPr>
                <a:spLocks noChangeShapeType="1"/>
              </p:cNvSpPr>
              <p:nvPr/>
            </p:nvSpPr>
            <p:spPr bwMode="auto">
              <a:xfrm>
                <a:off x="4728" y="1480"/>
                <a:ext cx="0" cy="228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Line 30"/>
              <p:cNvSpPr>
                <a:spLocks noChangeShapeType="1"/>
              </p:cNvSpPr>
              <p:nvPr/>
            </p:nvSpPr>
            <p:spPr bwMode="auto">
              <a:xfrm>
                <a:off x="4608" y="1486"/>
                <a:ext cx="0" cy="228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Arc 31"/>
              <p:cNvSpPr>
                <a:spLocks/>
              </p:cNvSpPr>
              <p:nvPr/>
            </p:nvSpPr>
            <p:spPr bwMode="auto">
              <a:xfrm flipV="1">
                <a:off x="4609" y="1708"/>
                <a:ext cx="118" cy="73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43200"/>
                  <a:gd name="T1" fmla="*/ 21600 h 21600"/>
                  <a:gd name="T2" fmla="*/ 43200 w 43200"/>
                  <a:gd name="T3" fmla="*/ 21600 h 21600"/>
                  <a:gd name="T4" fmla="*/ 21600 w 432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0" y="21599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</a:path>
                  <a:path w="43200" h="21600" stroke="0" extrusionOk="0">
                    <a:moveTo>
                      <a:pt x="0" y="21599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Line 32"/>
              <p:cNvSpPr>
                <a:spLocks noChangeShapeType="1"/>
              </p:cNvSpPr>
              <p:nvPr/>
            </p:nvSpPr>
            <p:spPr bwMode="auto">
              <a:xfrm flipH="1">
                <a:off x="4410" y="1492"/>
                <a:ext cx="192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Oval 33"/>
              <p:cNvSpPr>
                <a:spLocks noChangeArrowheads="1"/>
              </p:cNvSpPr>
              <p:nvPr/>
            </p:nvSpPr>
            <p:spPr bwMode="auto">
              <a:xfrm>
                <a:off x="4785" y="2886"/>
                <a:ext cx="227" cy="281"/>
              </a:xfrm>
              <a:prstGeom prst="ellipse">
                <a:avLst/>
              </a:prstGeom>
              <a:grpFill/>
              <a:ln w="317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Line 35"/>
              <p:cNvSpPr>
                <a:spLocks noChangeShapeType="1"/>
              </p:cNvSpPr>
              <p:nvPr/>
            </p:nvSpPr>
            <p:spPr bwMode="auto">
              <a:xfrm flipH="1" flipV="1">
                <a:off x="4876" y="3158"/>
                <a:ext cx="0" cy="272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Line 36"/>
              <p:cNvSpPr>
                <a:spLocks noChangeShapeType="1"/>
              </p:cNvSpPr>
              <p:nvPr/>
            </p:nvSpPr>
            <p:spPr bwMode="auto">
              <a:xfrm flipH="1">
                <a:off x="4400" y="2976"/>
                <a:ext cx="385" cy="1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Line 37"/>
              <p:cNvSpPr>
                <a:spLocks noChangeShapeType="1"/>
              </p:cNvSpPr>
              <p:nvPr/>
            </p:nvSpPr>
            <p:spPr bwMode="auto">
              <a:xfrm flipV="1">
                <a:off x="4179" y="3410"/>
                <a:ext cx="1247" cy="12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Line 47"/>
              <p:cNvSpPr>
                <a:spLocks noChangeShapeType="1"/>
              </p:cNvSpPr>
              <p:nvPr/>
            </p:nvSpPr>
            <p:spPr bwMode="auto">
              <a:xfrm>
                <a:off x="3950" y="3034"/>
                <a:ext cx="480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48"/>
              <p:cNvSpPr>
                <a:spLocks noChangeShapeType="1"/>
              </p:cNvSpPr>
              <p:nvPr/>
            </p:nvSpPr>
            <p:spPr bwMode="auto">
              <a:xfrm>
                <a:off x="4112" y="3142"/>
                <a:ext cx="144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49"/>
              <p:cNvSpPr>
                <a:spLocks noChangeShapeType="1"/>
              </p:cNvSpPr>
              <p:nvPr/>
            </p:nvSpPr>
            <p:spPr bwMode="auto">
              <a:xfrm>
                <a:off x="4112" y="3082"/>
                <a:ext cx="192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62"/>
              <p:cNvSpPr>
                <a:spLocks noChangeShapeType="1"/>
              </p:cNvSpPr>
              <p:nvPr/>
            </p:nvSpPr>
            <p:spPr bwMode="auto">
              <a:xfrm>
                <a:off x="4812" y="1026"/>
                <a:ext cx="0" cy="9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6" name="Group 66"/>
              <p:cNvGrpSpPr>
                <a:grpSpLocks/>
              </p:cNvGrpSpPr>
              <p:nvPr/>
            </p:nvGrpSpPr>
            <p:grpSpPr bwMode="auto">
              <a:xfrm>
                <a:off x="4766" y="1138"/>
                <a:ext cx="363" cy="130"/>
                <a:chOff x="4830" y="1752"/>
                <a:chExt cx="363" cy="130"/>
              </a:xfrm>
              <a:grpFill/>
            </p:grpSpPr>
            <p:sp>
              <p:nvSpPr>
                <p:cNvPr id="53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4830" y="1752"/>
                  <a:ext cx="363" cy="18"/>
                </a:xfrm>
                <a:prstGeom prst="line">
                  <a:avLst/>
                </a:prstGeom>
                <a:grpFill/>
                <a:ln w="25400">
                  <a:solidFill>
                    <a:schemeClr val="accent2"/>
                  </a:solidFill>
                  <a:round/>
                  <a:headEnd/>
                  <a:tailEnd type="triangle" w="sm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" name="Line 63"/>
                <p:cNvSpPr>
                  <a:spLocks noChangeShapeType="1"/>
                </p:cNvSpPr>
                <p:nvPr/>
              </p:nvSpPr>
              <p:spPr bwMode="auto">
                <a:xfrm>
                  <a:off x="4830" y="1776"/>
                  <a:ext cx="137" cy="45"/>
                </a:xfrm>
                <a:prstGeom prst="line">
                  <a:avLst/>
                </a:prstGeom>
                <a:grpFill/>
                <a:ln w="25400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5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4830" y="1829"/>
                  <a:ext cx="137" cy="45"/>
                </a:xfrm>
                <a:prstGeom prst="line">
                  <a:avLst/>
                </a:prstGeom>
                <a:grpFill/>
                <a:ln w="25400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4830" y="1864"/>
                  <a:ext cx="363" cy="18"/>
                </a:xfrm>
                <a:prstGeom prst="line">
                  <a:avLst/>
                </a:prstGeom>
                <a:grpFill/>
                <a:ln w="25400">
                  <a:solidFill>
                    <a:schemeClr val="accent2"/>
                  </a:solidFill>
                  <a:round/>
                  <a:headEnd type="triangle" w="med" len="med"/>
                  <a:tailEnd type="none" w="sm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 Box 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61" y="1059"/>
                    <a:ext cx="363" cy="225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dirty="0"/>
                  </a:p>
                </p:txBody>
              </p:sp>
            </mc:Choice>
            <mc:Fallback xmlns="">
              <p:sp>
                <p:nvSpPr>
                  <p:cNvPr id="37" name="Text Box 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061" y="1059"/>
                    <a:ext cx="363" cy="22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0000"/>
                    </a:stretch>
                  </a:blip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 Box 6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10" y="773"/>
                    <a:ext cx="380" cy="225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b="1" i="1" dirty="0"/>
                  </a:p>
                </p:txBody>
              </p:sp>
            </mc:Choice>
            <mc:Fallback xmlns="">
              <p:sp>
                <p:nvSpPr>
                  <p:cNvPr id="39" name="Text 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810" y="773"/>
                    <a:ext cx="380" cy="22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10101" b="-10000"/>
                    </a:stretch>
                  </a:blip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" name="Rectangle 70"/>
              <p:cNvSpPr>
                <a:spLocks noChangeArrowheads="1"/>
              </p:cNvSpPr>
              <p:nvPr/>
            </p:nvSpPr>
            <p:spPr bwMode="auto">
              <a:xfrm>
                <a:off x="4539" y="890"/>
                <a:ext cx="454" cy="762"/>
              </a:xfrm>
              <a:prstGeom prst="rect">
                <a:avLst/>
              </a:prstGeom>
              <a:grpFill/>
              <a:ln w="28575">
                <a:solidFill>
                  <a:schemeClr val="accent1"/>
                </a:solidFill>
                <a:prstDash val="lgDash"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 Box 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98" y="1263"/>
                    <a:ext cx="403" cy="225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b="1" i="1" dirty="0"/>
                  </a:p>
                </p:txBody>
              </p:sp>
            </mc:Choice>
            <mc:Fallback xmlns="">
              <p:sp>
                <p:nvSpPr>
                  <p:cNvPr id="48" name="Text Box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298" y="1263"/>
                    <a:ext cx="403" cy="22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10000"/>
                    </a:stretch>
                  </a:blip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Line 90"/>
              <p:cNvSpPr>
                <a:spLocks noChangeShapeType="1"/>
              </p:cNvSpPr>
              <p:nvPr/>
            </p:nvSpPr>
            <p:spPr bwMode="auto">
              <a:xfrm flipH="1">
                <a:off x="4876" y="2976"/>
                <a:ext cx="363" cy="0"/>
              </a:xfrm>
              <a:prstGeom prst="line">
                <a:avLst/>
              </a:prstGeom>
              <a:grpFill/>
              <a:ln w="19050">
                <a:solidFill>
                  <a:schemeClr val="hlink"/>
                </a:solidFill>
                <a:round/>
                <a:headEnd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Line 91"/>
              <p:cNvSpPr>
                <a:spLocks noChangeShapeType="1"/>
              </p:cNvSpPr>
              <p:nvPr/>
            </p:nvSpPr>
            <p:spPr bwMode="auto">
              <a:xfrm flipH="1">
                <a:off x="4893" y="3113"/>
                <a:ext cx="363" cy="0"/>
              </a:xfrm>
              <a:prstGeom prst="line">
                <a:avLst/>
              </a:prstGeom>
              <a:grpFill/>
              <a:ln w="19050">
                <a:solidFill>
                  <a:schemeClr val="hlink"/>
                </a:solidFill>
                <a:round/>
                <a:headEnd type="triangle" w="lg" len="lg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Arc 92"/>
              <p:cNvSpPr>
                <a:spLocks/>
              </p:cNvSpPr>
              <p:nvPr/>
            </p:nvSpPr>
            <p:spPr bwMode="auto">
              <a:xfrm flipH="1">
                <a:off x="4830" y="2976"/>
                <a:ext cx="114" cy="135"/>
              </a:xfrm>
              <a:custGeom>
                <a:avLst/>
                <a:gdLst>
                  <a:gd name="G0" fmla="+- 11810 0 0"/>
                  <a:gd name="G1" fmla="+- 21600 0 0"/>
                  <a:gd name="G2" fmla="+- 21600 0 0"/>
                  <a:gd name="T0" fmla="*/ 11810 w 33410"/>
                  <a:gd name="T1" fmla="*/ 0 h 43200"/>
                  <a:gd name="T2" fmla="*/ 0 w 33410"/>
                  <a:gd name="T3" fmla="*/ 39686 h 43200"/>
                  <a:gd name="T4" fmla="*/ 11810 w 3341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410" h="43200" fill="none" extrusionOk="0">
                    <a:moveTo>
                      <a:pt x="11810" y="0"/>
                    </a:moveTo>
                    <a:cubicBezTo>
                      <a:pt x="23739" y="0"/>
                      <a:pt x="33410" y="9670"/>
                      <a:pt x="33410" y="21600"/>
                    </a:cubicBezTo>
                    <a:cubicBezTo>
                      <a:pt x="33410" y="33529"/>
                      <a:pt x="23739" y="43200"/>
                      <a:pt x="11810" y="43200"/>
                    </a:cubicBezTo>
                    <a:cubicBezTo>
                      <a:pt x="7615" y="43199"/>
                      <a:pt x="3512" y="41978"/>
                      <a:pt x="0" y="39685"/>
                    </a:cubicBezTo>
                  </a:path>
                  <a:path w="33410" h="43200" stroke="0" extrusionOk="0">
                    <a:moveTo>
                      <a:pt x="11810" y="0"/>
                    </a:moveTo>
                    <a:cubicBezTo>
                      <a:pt x="23739" y="0"/>
                      <a:pt x="33410" y="9670"/>
                      <a:pt x="33410" y="21600"/>
                    </a:cubicBezTo>
                    <a:cubicBezTo>
                      <a:pt x="33410" y="33529"/>
                      <a:pt x="23739" y="43200"/>
                      <a:pt x="11810" y="43200"/>
                    </a:cubicBezTo>
                    <a:cubicBezTo>
                      <a:pt x="7615" y="43199"/>
                      <a:pt x="3512" y="41978"/>
                      <a:pt x="0" y="39685"/>
                    </a:cubicBezTo>
                    <a:lnTo>
                      <a:pt x="11810" y="21600"/>
                    </a:lnTo>
                    <a:close/>
                  </a:path>
                </a:pathLst>
              </a:custGeom>
              <a:grpFill/>
              <a:ln w="1905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" name="Text Box 93"/>
              <p:cNvSpPr txBox="1">
                <a:spLocks noChangeArrowheads="1"/>
              </p:cNvSpPr>
              <p:nvPr/>
            </p:nvSpPr>
            <p:spPr bwMode="auto">
              <a:xfrm>
                <a:off x="5148" y="2750"/>
                <a:ext cx="363" cy="16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altLang="zh-CN" baseline="-250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1328972" y="5445393"/>
                  <a:ext cx="619125" cy="3696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68" name="Text 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328972" y="5445393"/>
                  <a:ext cx="619125" cy="369651"/>
                </a:xfrm>
                <a:prstGeom prst="rect">
                  <a:avLst/>
                </a:prstGeom>
                <a:blipFill>
                  <a:blip r:embed="rId17"/>
                  <a:stretch>
                    <a:fillRect b="-9836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1274495" y="5921790"/>
                  <a:ext cx="619125" cy="3696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69" name="Text 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274495" y="5921790"/>
                  <a:ext cx="619125" cy="369651"/>
                </a:xfrm>
                <a:prstGeom prst="rect">
                  <a:avLst/>
                </a:prstGeom>
                <a:blipFill>
                  <a:blip r:embed="rId18"/>
                  <a:stretch>
                    <a:fillRect b="-9836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1613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6.5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操作型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分析</a:t>
            </a:r>
            <a:endParaRPr lang="zh-CN" alt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51909" y="814820"/>
                <a:ext cx="11522227" cy="5927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6.5.2.3		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多股进料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）进料方式：将各股物料从各自适当的位置分别加入塔。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）操作线方程：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：最上段操作线方程：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：最下段操作线方程：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：中间段的操作线方程：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</a:t>
                </a: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塔内汽液相流量：</a:t>
                </a:r>
                <a:endParaRPr lang="en-US" altLang="zh-CN" sz="2400" b="1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5927264"/>
              </a:xfrm>
              <a:prstGeom prst="rect">
                <a:avLst/>
              </a:prstGeom>
              <a:blipFill>
                <a:blip r:embed="rId2"/>
                <a:stretch>
                  <a:fillRect l="-847" t="-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85"/>
          <p:cNvGrpSpPr>
            <a:grpSpLocks/>
          </p:cNvGrpSpPr>
          <p:nvPr/>
        </p:nvGrpSpPr>
        <p:grpSpPr bwMode="auto">
          <a:xfrm>
            <a:off x="8830898" y="916305"/>
            <a:ext cx="3043238" cy="3743325"/>
            <a:chOff x="3458" y="754"/>
            <a:chExt cx="1917" cy="2358"/>
          </a:xfrm>
        </p:grpSpPr>
        <p:sp>
          <p:nvSpPr>
            <p:cNvPr id="5" name="AutoShape 27"/>
            <p:cNvSpPr>
              <a:spLocks noChangeArrowheads="1"/>
            </p:cNvSpPr>
            <p:nvPr/>
          </p:nvSpPr>
          <p:spPr bwMode="auto">
            <a:xfrm>
              <a:off x="4087" y="1207"/>
              <a:ext cx="489" cy="1678"/>
            </a:xfrm>
            <a:prstGeom prst="roundRect">
              <a:avLst>
                <a:gd name="adj" fmla="val 4319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Line 45"/>
            <p:cNvSpPr>
              <a:spLocks noChangeShapeType="1"/>
            </p:cNvSpPr>
            <p:nvPr/>
          </p:nvSpPr>
          <p:spPr bwMode="auto">
            <a:xfrm flipV="1">
              <a:off x="4320" y="980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46"/>
            <p:cNvSpPr>
              <a:spLocks noChangeShapeType="1"/>
            </p:cNvSpPr>
            <p:nvPr/>
          </p:nvSpPr>
          <p:spPr bwMode="auto">
            <a:xfrm>
              <a:off x="4320" y="980"/>
              <a:ext cx="4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47"/>
            <p:cNvSpPr>
              <a:spLocks noChangeShapeType="1"/>
            </p:cNvSpPr>
            <p:nvPr/>
          </p:nvSpPr>
          <p:spPr bwMode="auto">
            <a:xfrm>
              <a:off x="4779" y="980"/>
              <a:ext cx="0" cy="5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48"/>
            <p:cNvSpPr>
              <a:spLocks noChangeShapeType="1"/>
            </p:cNvSpPr>
            <p:nvPr/>
          </p:nvSpPr>
          <p:spPr bwMode="auto">
            <a:xfrm>
              <a:off x="4569" y="1434"/>
              <a:ext cx="10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49"/>
            <p:cNvSpPr>
              <a:spLocks noChangeShapeType="1"/>
            </p:cNvSpPr>
            <p:nvPr/>
          </p:nvSpPr>
          <p:spPr bwMode="auto">
            <a:xfrm>
              <a:off x="4779" y="1343"/>
              <a:ext cx="286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Oval 50"/>
            <p:cNvSpPr>
              <a:spLocks noChangeArrowheads="1"/>
            </p:cNvSpPr>
            <p:nvPr/>
          </p:nvSpPr>
          <p:spPr bwMode="auto">
            <a:xfrm>
              <a:off x="4649" y="1071"/>
              <a:ext cx="212" cy="18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51"/>
            <p:cNvSpPr>
              <a:spLocks noChangeShapeType="1"/>
            </p:cNvSpPr>
            <p:nvPr/>
          </p:nvSpPr>
          <p:spPr bwMode="auto">
            <a:xfrm flipV="1">
              <a:off x="4604" y="1026"/>
              <a:ext cx="363" cy="27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Arc 52"/>
            <p:cNvSpPr>
              <a:spLocks/>
            </p:cNvSpPr>
            <p:nvPr/>
          </p:nvSpPr>
          <p:spPr bwMode="auto">
            <a:xfrm rot="-16392720">
              <a:off x="4681" y="1549"/>
              <a:ext cx="91" cy="105"/>
            </a:xfrm>
            <a:custGeom>
              <a:avLst/>
              <a:gdLst>
                <a:gd name="G0" fmla="+- 6451 0 0"/>
                <a:gd name="G1" fmla="+- 21600 0 0"/>
                <a:gd name="G2" fmla="+- 21600 0 0"/>
                <a:gd name="T0" fmla="*/ 6451 w 28051"/>
                <a:gd name="T1" fmla="*/ 0 h 43200"/>
                <a:gd name="T2" fmla="*/ 0 w 28051"/>
                <a:gd name="T3" fmla="*/ 42214 h 43200"/>
                <a:gd name="T4" fmla="*/ 6451 w 28051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51" h="43200" fill="none" extrusionOk="0">
                  <a:moveTo>
                    <a:pt x="6451" y="0"/>
                  </a:moveTo>
                  <a:cubicBezTo>
                    <a:pt x="18380" y="0"/>
                    <a:pt x="28051" y="9670"/>
                    <a:pt x="28051" y="21600"/>
                  </a:cubicBezTo>
                  <a:cubicBezTo>
                    <a:pt x="28051" y="33529"/>
                    <a:pt x="18380" y="43200"/>
                    <a:pt x="6451" y="43200"/>
                  </a:cubicBezTo>
                  <a:cubicBezTo>
                    <a:pt x="4263" y="43199"/>
                    <a:pt x="2087" y="42867"/>
                    <a:pt x="-1" y="42214"/>
                  </a:cubicBezTo>
                </a:path>
                <a:path w="28051" h="43200" stroke="0" extrusionOk="0">
                  <a:moveTo>
                    <a:pt x="6451" y="0"/>
                  </a:moveTo>
                  <a:cubicBezTo>
                    <a:pt x="18380" y="0"/>
                    <a:pt x="28051" y="9670"/>
                    <a:pt x="28051" y="21600"/>
                  </a:cubicBezTo>
                  <a:cubicBezTo>
                    <a:pt x="28051" y="33529"/>
                    <a:pt x="18380" y="43200"/>
                    <a:pt x="6451" y="43200"/>
                  </a:cubicBezTo>
                  <a:cubicBezTo>
                    <a:pt x="4263" y="43199"/>
                    <a:pt x="2087" y="42867"/>
                    <a:pt x="-1" y="42214"/>
                  </a:cubicBezTo>
                  <a:lnTo>
                    <a:pt x="6451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53"/>
            <p:cNvSpPr>
              <a:spLocks noChangeShapeType="1"/>
            </p:cNvSpPr>
            <p:nvPr/>
          </p:nvSpPr>
          <p:spPr bwMode="auto">
            <a:xfrm flipV="1">
              <a:off x="4674" y="1434"/>
              <a:ext cx="0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60"/>
            <p:cNvSpPr>
              <a:spLocks noChangeShapeType="1"/>
            </p:cNvSpPr>
            <p:nvPr/>
          </p:nvSpPr>
          <p:spPr bwMode="auto">
            <a:xfrm>
              <a:off x="3703" y="1752"/>
              <a:ext cx="384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61"/>
            <p:cNvSpPr>
              <a:spLocks noChangeShapeType="1"/>
            </p:cNvSpPr>
            <p:nvPr/>
          </p:nvSpPr>
          <p:spPr bwMode="auto">
            <a:xfrm>
              <a:off x="3703" y="2296"/>
              <a:ext cx="384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62"/>
            <p:cNvSpPr>
              <a:spLocks noChangeShapeType="1"/>
            </p:cNvSpPr>
            <p:nvPr/>
          </p:nvSpPr>
          <p:spPr bwMode="auto">
            <a:xfrm>
              <a:off x="4087" y="1854"/>
              <a:ext cx="4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63"/>
            <p:cNvSpPr>
              <a:spLocks noChangeShapeType="1"/>
            </p:cNvSpPr>
            <p:nvPr/>
          </p:nvSpPr>
          <p:spPr bwMode="auto">
            <a:xfrm flipV="1">
              <a:off x="4227" y="1933"/>
              <a:ext cx="0" cy="27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64"/>
            <p:cNvSpPr>
              <a:spLocks noChangeShapeType="1"/>
            </p:cNvSpPr>
            <p:nvPr/>
          </p:nvSpPr>
          <p:spPr bwMode="auto">
            <a:xfrm flipV="1">
              <a:off x="4437" y="1933"/>
              <a:ext cx="0" cy="272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 type="triangl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3458" y="1499"/>
                  <a:ext cx="458" cy="2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altLang="zh-CN" baseline="-25000" dirty="0"/>
                </a:p>
              </p:txBody>
            </p:sp>
          </mc:Choice>
          <mc:Fallback xmlns="">
            <p:sp>
              <p:nvSpPr>
                <p:cNvPr id="20" name="Text 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58" y="1499"/>
                  <a:ext cx="458" cy="2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3478" y="2266"/>
                  <a:ext cx="407" cy="2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altLang="zh-CN" baseline="-25000" dirty="0"/>
                </a:p>
              </p:txBody>
            </p:sp>
          </mc:Choice>
          <mc:Fallback xmlns="">
            <p:sp>
              <p:nvSpPr>
                <p:cNvPr id="21" name="Text 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78" y="2266"/>
                  <a:ext cx="407" cy="255"/>
                </a:xfrm>
                <a:prstGeom prst="rect">
                  <a:avLst/>
                </a:prstGeom>
                <a:blipFill>
                  <a:blip r:embed="rId4"/>
                  <a:stretch>
                    <a:fillRect r="-754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4995" y="1071"/>
                  <a:ext cx="380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baseline="-25000" dirty="0" err="1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altLang="zh-CN" baseline="-25000" dirty="0"/>
                </a:p>
              </p:txBody>
            </p:sp>
          </mc:Choice>
          <mc:Fallback xmlns="">
            <p:sp>
              <p:nvSpPr>
                <p:cNvPr id="22" name="Text 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95" y="1071"/>
                  <a:ext cx="380" cy="22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ectangle 70"/>
            <p:cNvSpPr>
              <a:spLocks noChangeArrowheads="1"/>
            </p:cNvSpPr>
            <p:nvPr/>
          </p:nvSpPr>
          <p:spPr bwMode="auto">
            <a:xfrm>
              <a:off x="3913" y="754"/>
              <a:ext cx="1047" cy="131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lg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72"/>
                <p:cNvSpPr>
                  <a:spLocks noChangeArrowheads="1"/>
                </p:cNvSpPr>
                <p:nvPr/>
              </p:nvSpPr>
              <p:spPr bwMode="auto">
                <a:xfrm>
                  <a:off x="4262" y="1479"/>
                  <a:ext cx="139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altLang="zh-CN" i="1" dirty="0" smtClean="0">
                            <a:latin typeface="Cambria Math" panose="02040503050406030204" pitchFamily="18" charset="0"/>
                          </a:rPr>
                          <m:t>І</m:t>
                        </m:r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24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62" y="1479"/>
                  <a:ext cx="139" cy="233"/>
                </a:xfrm>
                <a:prstGeom prst="rect">
                  <a:avLst/>
                </a:prstGeom>
                <a:blipFill>
                  <a:blip r:embed="rId6"/>
                  <a:stretch>
                    <a:fillRect r="-13889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73"/>
                <p:cNvSpPr>
                  <a:spLocks noChangeArrowheads="1"/>
                </p:cNvSpPr>
                <p:nvPr/>
              </p:nvSpPr>
              <p:spPr bwMode="auto">
                <a:xfrm>
                  <a:off x="4228" y="2069"/>
                  <a:ext cx="255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altLang="zh-CN" i="1" dirty="0" smtClean="0">
                            <a:latin typeface="Cambria Math" panose="02040503050406030204" pitchFamily="18" charset="0"/>
                          </a:rPr>
                          <m:t>П</m:t>
                        </m:r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25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28" y="2069"/>
                  <a:ext cx="255" cy="2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74"/>
                <p:cNvSpPr>
                  <a:spLocks noChangeArrowheads="1"/>
                </p:cNvSpPr>
                <p:nvPr/>
              </p:nvSpPr>
              <p:spPr bwMode="auto">
                <a:xfrm>
                  <a:off x="4227" y="2477"/>
                  <a:ext cx="238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altLang="zh-CN" b="1" i="0" dirty="0" smtClean="0">
                            <a:latin typeface="Cambria Math" panose="02040503050406030204" pitchFamily="18" charset="0"/>
                          </a:rPr>
                          <m:t>Ш</m:t>
                        </m:r>
                      </m:oMath>
                    </m:oMathPara>
                  </a14:m>
                  <a:endPara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Rectangl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27" y="2477"/>
                  <a:ext cx="238" cy="233"/>
                </a:xfrm>
                <a:prstGeom prst="rect">
                  <a:avLst/>
                </a:prstGeom>
                <a:blipFill>
                  <a:blip r:embed="rId8"/>
                  <a:stretch>
                    <a:fillRect r="-161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Line 75"/>
            <p:cNvSpPr>
              <a:spLocks noChangeShapeType="1"/>
            </p:cNvSpPr>
            <p:nvPr/>
          </p:nvSpPr>
          <p:spPr bwMode="auto">
            <a:xfrm>
              <a:off x="4332" y="2886"/>
              <a:ext cx="0" cy="2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76"/>
            <p:cNvSpPr>
              <a:spLocks noChangeShapeType="1"/>
            </p:cNvSpPr>
            <p:nvPr/>
          </p:nvSpPr>
          <p:spPr bwMode="auto">
            <a:xfrm>
              <a:off x="4332" y="3112"/>
              <a:ext cx="6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77"/>
            <p:cNvSpPr>
              <a:spLocks noChangeShapeType="1"/>
            </p:cNvSpPr>
            <p:nvPr/>
          </p:nvSpPr>
          <p:spPr bwMode="auto">
            <a:xfrm>
              <a:off x="4820" y="2523"/>
              <a:ext cx="0" cy="58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78"/>
            <p:cNvSpPr>
              <a:spLocks noChangeShapeType="1"/>
            </p:cNvSpPr>
            <p:nvPr/>
          </p:nvSpPr>
          <p:spPr bwMode="auto">
            <a:xfrm flipH="1">
              <a:off x="4576" y="2523"/>
              <a:ext cx="2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Oval 79"/>
            <p:cNvSpPr>
              <a:spLocks noChangeArrowheads="1"/>
            </p:cNvSpPr>
            <p:nvPr/>
          </p:nvSpPr>
          <p:spPr bwMode="auto">
            <a:xfrm>
              <a:off x="4694" y="2659"/>
              <a:ext cx="273" cy="27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3366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Line 80"/>
            <p:cNvSpPr>
              <a:spLocks noChangeShapeType="1"/>
            </p:cNvSpPr>
            <p:nvPr/>
          </p:nvSpPr>
          <p:spPr bwMode="auto">
            <a:xfrm flipV="1">
              <a:off x="4646" y="2659"/>
              <a:ext cx="366" cy="272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 Box 81"/>
                <p:cNvSpPr txBox="1">
                  <a:spLocks noChangeArrowheads="1"/>
                </p:cNvSpPr>
                <p:nvPr/>
              </p:nvSpPr>
              <p:spPr bwMode="auto">
                <a:xfrm>
                  <a:off x="4861" y="2883"/>
                  <a:ext cx="383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baseline="-25000" dirty="0" err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altLang="zh-CN" baseline="-25000" dirty="0"/>
                </a:p>
              </p:txBody>
            </p:sp>
          </mc:Choice>
          <mc:Fallback xmlns="">
            <p:sp>
              <p:nvSpPr>
                <p:cNvPr id="33" name="Text 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61" y="2883"/>
                  <a:ext cx="383" cy="229"/>
                </a:xfrm>
                <a:prstGeom prst="rect">
                  <a:avLst/>
                </a:prstGeom>
                <a:blipFill>
                  <a:blip r:embed="rId9"/>
                  <a:stretch>
                    <a:fillRect r="-13000" b="-169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Line 83"/>
            <p:cNvSpPr>
              <a:spLocks noChangeShapeType="1"/>
            </p:cNvSpPr>
            <p:nvPr/>
          </p:nvSpPr>
          <p:spPr bwMode="auto">
            <a:xfrm>
              <a:off x="4087" y="2372"/>
              <a:ext cx="4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4067" y="1828"/>
                  <a:ext cx="249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oMath>
                    </m:oMathPara>
                  </a14:m>
                  <a:endParaRPr lang="en-US" altLang="zh-CN" baseline="-25000" dirty="0"/>
                </a:p>
              </p:txBody>
            </p:sp>
          </mc:Choice>
          <mc:Fallback xmlns="">
            <p:sp>
              <p:nvSpPr>
                <p:cNvPr id="35" name="Text 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67" y="1828"/>
                  <a:ext cx="249" cy="229"/>
                </a:xfrm>
                <a:prstGeom prst="rect">
                  <a:avLst/>
                </a:prstGeom>
                <a:blipFill>
                  <a:blip r:embed="rId10"/>
                  <a:stretch>
                    <a:fillRect r="-307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4327" y="1828"/>
                  <a:ext cx="249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oMath>
                    </m:oMathPara>
                  </a14:m>
                  <a:endParaRPr lang="en-US" altLang="zh-CN" baseline="-25000" dirty="0"/>
                </a:p>
              </p:txBody>
            </p:sp>
          </mc:Choice>
          <mc:Fallback xmlns="">
            <p:sp>
              <p:nvSpPr>
                <p:cNvPr id="36" name="Text 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27" y="1828"/>
                  <a:ext cx="249" cy="22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圆角矩形标注 36"/>
          <p:cNvSpPr/>
          <p:nvPr/>
        </p:nvSpPr>
        <p:spPr>
          <a:xfrm>
            <a:off x="4075613" y="2618151"/>
            <a:ext cx="2020388" cy="339634"/>
          </a:xfrm>
          <a:prstGeom prst="wedgeRoundRectCallout">
            <a:avLst>
              <a:gd name="adj1" fmla="val -58139"/>
              <a:gd name="adj2" fmla="val -28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与单股进料相同</a:t>
            </a:r>
            <a:endParaRPr lang="zh-CN" altLang="en-US" dirty="0"/>
          </a:p>
        </p:txBody>
      </p:sp>
      <p:sp>
        <p:nvSpPr>
          <p:cNvPr id="38" name="圆角矩形标注 37"/>
          <p:cNvSpPr/>
          <p:nvPr/>
        </p:nvSpPr>
        <p:spPr>
          <a:xfrm>
            <a:off x="4048729" y="3504928"/>
            <a:ext cx="2020388" cy="339634"/>
          </a:xfrm>
          <a:prstGeom prst="wedgeRoundRectCallout">
            <a:avLst>
              <a:gd name="adj1" fmla="val -58139"/>
              <a:gd name="adj2" fmla="val -28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与单股进料相同</a:t>
            </a:r>
            <a:endParaRPr lang="zh-CN" altLang="en-US" dirty="0"/>
          </a:p>
        </p:txBody>
      </p:sp>
      <p:sp>
        <p:nvSpPr>
          <p:cNvPr id="39" name="右大括号 38"/>
          <p:cNvSpPr/>
          <p:nvPr/>
        </p:nvSpPr>
        <p:spPr>
          <a:xfrm>
            <a:off x="5394959" y="4493850"/>
            <a:ext cx="143691" cy="7096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5538650" y="4797913"/>
            <a:ext cx="404950" cy="101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5941695" y="4535035"/>
                <a:ext cx="3006362" cy="645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695" y="4535035"/>
                <a:ext cx="3006362" cy="645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圆角矩形标注 42"/>
          <p:cNvSpPr/>
          <p:nvPr/>
        </p:nvSpPr>
        <p:spPr>
          <a:xfrm>
            <a:off x="4685171" y="4019981"/>
            <a:ext cx="3264105" cy="339634"/>
          </a:xfrm>
          <a:prstGeom prst="wedgeRoundRectCallout">
            <a:avLst>
              <a:gd name="adj1" fmla="val -66757"/>
              <a:gd name="adj2" fmla="val 86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如图对中间段进行物料衡算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5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6.5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操作型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分析</a:t>
            </a:r>
            <a:endParaRPr lang="zh-CN" alt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51909" y="814820"/>
                <a:ext cx="11522227" cy="5478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）操作线如右图。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：中间段操作线为斜率为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p>
                      </m:den>
                    </m:f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的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直线。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：若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一定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最下段操作线的斜率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中间段操作线的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斜率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最上段操作线的斜率。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：三条操作线有两个交点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，设计时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取两个最小回流比中较大者。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：理论板数的求取和单股进料相同。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时，将最上段操作线换成中间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操作线。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将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中间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操作线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换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成最下段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操作线。直到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5478423"/>
              </a:xfrm>
              <a:prstGeom prst="rect">
                <a:avLst/>
              </a:prstGeom>
              <a:blipFill>
                <a:blip r:embed="rId2"/>
                <a:stretch>
                  <a:fillRect l="-847" t="-557" b="-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组合 80"/>
          <p:cNvGrpSpPr/>
          <p:nvPr/>
        </p:nvGrpSpPr>
        <p:grpSpPr>
          <a:xfrm>
            <a:off x="5982789" y="911183"/>
            <a:ext cx="5892819" cy="5478337"/>
            <a:chOff x="5982789" y="911183"/>
            <a:chExt cx="5892819" cy="5478337"/>
          </a:xfrm>
        </p:grpSpPr>
        <p:grpSp>
          <p:nvGrpSpPr>
            <p:cNvPr id="44" name="组合 43"/>
            <p:cNvGrpSpPr/>
            <p:nvPr/>
          </p:nvGrpSpPr>
          <p:grpSpPr>
            <a:xfrm>
              <a:off x="5982789" y="911183"/>
              <a:ext cx="5892819" cy="5478337"/>
              <a:chOff x="8530450" y="1039065"/>
              <a:chExt cx="3346756" cy="3248661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8530450" y="1039065"/>
                <a:ext cx="3346756" cy="3248661"/>
                <a:chOff x="8530450" y="1039065"/>
                <a:chExt cx="3346756" cy="3248661"/>
              </a:xfrm>
            </p:grpSpPr>
            <p:cxnSp>
              <p:nvCxnSpPr>
                <p:cNvPr id="47" name="直接连接符 46"/>
                <p:cNvCxnSpPr/>
                <p:nvPr/>
              </p:nvCxnSpPr>
              <p:spPr>
                <a:xfrm flipH="1">
                  <a:off x="9479690" y="2083672"/>
                  <a:ext cx="676380" cy="1465782"/>
                </a:xfrm>
                <a:prstGeom prst="line">
                  <a:avLst/>
                </a:prstGeom>
                <a:ln w="381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" name="组合 47"/>
                <p:cNvGrpSpPr/>
                <p:nvPr/>
              </p:nvGrpSpPr>
              <p:grpSpPr>
                <a:xfrm>
                  <a:off x="8530450" y="1039065"/>
                  <a:ext cx="3346756" cy="3248661"/>
                  <a:chOff x="8530450" y="1039065"/>
                  <a:chExt cx="3346756" cy="3248661"/>
                </a:xfrm>
              </p:grpSpPr>
              <p:sp>
                <p:nvSpPr>
                  <p:cNvPr id="49" name="Line 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965731" y="1155989"/>
                    <a:ext cx="2895600" cy="2895600"/>
                  </a:xfrm>
                  <a:prstGeom prst="line">
                    <a:avLst/>
                  </a:prstGeom>
                  <a:noFill/>
                  <a:ln w="31750">
                    <a:solidFill>
                      <a:schemeClr val="tx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Line 2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191303" y="2814872"/>
                    <a:ext cx="0" cy="122528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1"/>
                    </a:solidFill>
                    <a:prstDash val="dash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51" name="组合 50"/>
                  <p:cNvGrpSpPr/>
                  <p:nvPr/>
                </p:nvGrpSpPr>
                <p:grpSpPr>
                  <a:xfrm>
                    <a:off x="8530450" y="1039065"/>
                    <a:ext cx="3346756" cy="3248661"/>
                    <a:chOff x="8530450" y="1039065"/>
                    <a:chExt cx="3346756" cy="3248661"/>
                  </a:xfrm>
                </p:grpSpPr>
                <p:sp>
                  <p:nvSpPr>
                    <p:cNvPr id="55" name="Rectangle 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63302" y="1150864"/>
                      <a:ext cx="2898030" cy="2879725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dirty="0"/>
                    </a:p>
                  </p:txBody>
                </p:sp>
                <p:grpSp>
                  <p:nvGrpSpPr>
                    <p:cNvPr id="56" name="组合 55"/>
                    <p:cNvGrpSpPr/>
                    <p:nvPr/>
                  </p:nvGrpSpPr>
                  <p:grpSpPr>
                    <a:xfrm>
                      <a:off x="8530450" y="1039065"/>
                      <a:ext cx="3346756" cy="3248661"/>
                      <a:chOff x="8530450" y="1039065"/>
                      <a:chExt cx="3346756" cy="3248661"/>
                    </a:xfrm>
                  </p:grpSpPr>
                  <p:sp>
                    <p:nvSpPr>
                      <p:cNvPr id="57" name="Arc 17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8981606" y="1163927"/>
                        <a:ext cx="2895600" cy="289560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31750">
                        <a:solidFill>
                          <a:srgbClr val="FF9900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8" name="文本框 57"/>
                          <p:cNvSpPr txBox="1"/>
                          <p:nvPr/>
                        </p:nvSpPr>
                        <p:spPr>
                          <a:xfrm>
                            <a:off x="10816996" y="3993553"/>
                            <a:ext cx="278565" cy="21901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58" name="文本框 57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816996" y="3993553"/>
                            <a:ext cx="278565" cy="219014"/>
                          </a:xfrm>
                          <a:prstGeom prst="rect">
                            <a:avLst/>
                          </a:prstGeom>
                          <a:blipFill>
                            <a:blip r:embed="rId3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9" name="文本框 58"/>
                          <p:cNvSpPr txBox="1"/>
                          <p:nvPr/>
                        </p:nvSpPr>
                        <p:spPr>
                          <a:xfrm>
                            <a:off x="10021398" y="3978593"/>
                            <a:ext cx="339809" cy="21901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59" name="文本框 5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021398" y="3978593"/>
                            <a:ext cx="339809" cy="219014"/>
                          </a:xfrm>
                          <a:prstGeom prst="rect">
                            <a:avLst/>
                          </a:prstGeom>
                          <a:blipFill>
                            <a:blip r:embed="rId4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0" name="文本框 59"/>
                          <p:cNvSpPr txBox="1"/>
                          <p:nvPr/>
                        </p:nvSpPr>
                        <p:spPr>
                          <a:xfrm>
                            <a:off x="9302133" y="3966902"/>
                            <a:ext cx="324631" cy="21901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0" name="文本框 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9302133" y="3966902"/>
                            <a:ext cx="324631" cy="219014"/>
                          </a:xfrm>
                          <a:prstGeom prst="rect">
                            <a:avLst/>
                          </a:prstGeom>
                          <a:blipFill>
                            <a:blip r:embed="rId5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1" name="文本框 60"/>
                          <p:cNvSpPr txBox="1"/>
                          <p:nvPr/>
                        </p:nvSpPr>
                        <p:spPr>
                          <a:xfrm>
                            <a:off x="8613650" y="1039065"/>
                            <a:ext cx="422031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1" name="文本框 60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13650" y="1039065"/>
                            <a:ext cx="422031" cy="369332"/>
                          </a:xfrm>
                          <a:prstGeom prst="rect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2" name="文本框 61"/>
                          <p:cNvSpPr txBox="1"/>
                          <p:nvPr/>
                        </p:nvSpPr>
                        <p:spPr>
                          <a:xfrm>
                            <a:off x="8530450" y="3918394"/>
                            <a:ext cx="422031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2" name="文本框 61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530450" y="3918394"/>
                            <a:ext cx="422031" cy="369332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3" name="文本框 62"/>
                          <p:cNvSpPr txBox="1"/>
                          <p:nvPr/>
                        </p:nvSpPr>
                        <p:spPr>
                          <a:xfrm>
                            <a:off x="9858094" y="2132102"/>
                            <a:ext cx="235582" cy="21901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3" name="文本框 62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9858094" y="2132102"/>
                            <a:ext cx="235582" cy="219014"/>
                          </a:xfrm>
                          <a:prstGeom prst="rect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4" name="文本框 63"/>
                          <p:cNvSpPr txBox="1"/>
                          <p:nvPr/>
                        </p:nvSpPr>
                        <p:spPr>
                          <a:xfrm>
                            <a:off x="11406827" y="3988025"/>
                            <a:ext cx="324243" cy="2232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4" name="文本框 6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1406827" y="3988025"/>
                            <a:ext cx="324243" cy="223210"/>
                          </a:xfrm>
                          <a:prstGeom prst="rect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3" name="文本框 72"/>
                          <p:cNvSpPr txBox="1"/>
                          <p:nvPr/>
                        </p:nvSpPr>
                        <p:spPr>
                          <a:xfrm>
                            <a:off x="10482040" y="1472930"/>
                            <a:ext cx="235582" cy="21901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3" name="文本框 72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482040" y="1472930"/>
                            <a:ext cx="235582" cy="219014"/>
                          </a:xfrm>
                          <a:prstGeom prst="rect">
                            <a:avLst/>
                          </a:prstGeom>
                          <a:blipFill>
                            <a:blip r:embed="rId10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  <p:sp>
                <p:nvSpPr>
                  <p:cNvPr id="52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9479687" y="3549453"/>
                    <a:ext cx="0" cy="494199"/>
                  </a:xfrm>
                  <a:prstGeom prst="line">
                    <a:avLst/>
                  </a:prstGeom>
                  <a:noFill/>
                  <a:ln w="19050">
                    <a:solidFill>
                      <a:schemeClr val="bg1"/>
                    </a:solidFill>
                    <a:prstDash val="dash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10904440" y="2122938"/>
                    <a:ext cx="29125" cy="1915589"/>
                  </a:xfrm>
                  <a:prstGeom prst="line">
                    <a:avLst/>
                  </a:prstGeom>
                  <a:noFill/>
                  <a:ln w="19050">
                    <a:solidFill>
                      <a:schemeClr val="bg1"/>
                    </a:solidFill>
                    <a:prstDash val="dash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11520123" y="1472930"/>
                    <a:ext cx="43005" cy="2630130"/>
                  </a:xfrm>
                  <a:prstGeom prst="line">
                    <a:avLst/>
                  </a:prstGeom>
                  <a:noFill/>
                  <a:ln w="19050">
                    <a:solidFill>
                      <a:schemeClr val="bg1"/>
                    </a:solidFill>
                    <a:prstDash val="dash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cxnSp>
            <p:nvCxnSpPr>
              <p:cNvPr id="46" name="直接连接符 45"/>
              <p:cNvCxnSpPr/>
              <p:nvPr/>
            </p:nvCxnSpPr>
            <p:spPr>
              <a:xfrm flipH="1" flipV="1">
                <a:off x="10236816" y="1388668"/>
                <a:ext cx="667006" cy="734270"/>
              </a:xfrm>
              <a:prstGeom prst="line">
                <a:avLst/>
              </a:prstGeom>
              <a:ln w="412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直接连接符 68"/>
            <p:cNvCxnSpPr>
              <a:stCxn id="50" idx="0"/>
            </p:cNvCxnSpPr>
            <p:nvPr/>
          </p:nvCxnSpPr>
          <p:spPr>
            <a:xfrm flipH="1" flipV="1">
              <a:off x="8607984" y="1920240"/>
              <a:ext cx="299161" cy="1985552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>
              <a:stCxn id="54" idx="0"/>
            </p:cNvCxnSpPr>
            <p:nvPr/>
          </p:nvCxnSpPr>
          <p:spPr>
            <a:xfrm flipH="1">
              <a:off x="9326386" y="1642826"/>
              <a:ext cx="1920486" cy="4770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>
              <a:endCxn id="63" idx="3"/>
            </p:cNvCxnSpPr>
            <p:nvPr/>
          </p:nvCxnSpPr>
          <p:spPr>
            <a:xfrm flipH="1">
              <a:off x="8735247" y="2087424"/>
              <a:ext cx="771846" cy="851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4765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6.5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操作型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分析</a:t>
            </a:r>
            <a:endParaRPr lang="zh-CN" alt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51909" y="814820"/>
                <a:ext cx="11522227" cy="5927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6.5.2.4		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侧线采出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）采出方式：从精馏塔内某层塔板上引出物料，获得其他组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成的产品（除塔顶、塔底产品外）。侧线采出的产品可以是液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相，也可以气相。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）操作线方程：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：最上段操作线方程：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中间段的操作线方程：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400" b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𝐒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𝐒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sub>
                    </m:sSub>
                  </m:oMath>
                </a14:m>
                <a:endParaRPr lang="en-US" altLang="zh-CN" sz="2400" b="1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：最下段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的操作线方程：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𝒒𝑭</m:t>
                    </m:r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5927264"/>
              </a:xfrm>
              <a:prstGeom prst="rect">
                <a:avLst/>
              </a:prstGeom>
              <a:blipFill>
                <a:blip r:embed="rId2"/>
                <a:stretch>
                  <a:fillRect l="-847" t="-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27"/>
          <p:cNvSpPr>
            <a:spLocks noChangeArrowheads="1"/>
          </p:cNvSpPr>
          <p:nvPr/>
        </p:nvSpPr>
        <p:spPr bwMode="auto">
          <a:xfrm>
            <a:off x="9829436" y="1635443"/>
            <a:ext cx="776288" cy="2663825"/>
          </a:xfrm>
          <a:prstGeom prst="roundRect">
            <a:avLst>
              <a:gd name="adj" fmla="val 4319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Line 45"/>
          <p:cNvSpPr>
            <a:spLocks noChangeShapeType="1"/>
          </p:cNvSpPr>
          <p:nvPr/>
        </p:nvSpPr>
        <p:spPr bwMode="auto">
          <a:xfrm flipV="1">
            <a:off x="10199323" y="1275080"/>
            <a:ext cx="0" cy="360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Line 46"/>
          <p:cNvSpPr>
            <a:spLocks noChangeShapeType="1"/>
          </p:cNvSpPr>
          <p:nvPr/>
        </p:nvSpPr>
        <p:spPr bwMode="auto">
          <a:xfrm>
            <a:off x="10199323" y="1275080"/>
            <a:ext cx="7159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47"/>
          <p:cNvSpPr>
            <a:spLocks noChangeShapeType="1"/>
          </p:cNvSpPr>
          <p:nvPr/>
        </p:nvSpPr>
        <p:spPr bwMode="auto">
          <a:xfrm>
            <a:off x="10927986" y="1275080"/>
            <a:ext cx="0" cy="9366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48"/>
          <p:cNvSpPr>
            <a:spLocks noChangeShapeType="1"/>
          </p:cNvSpPr>
          <p:nvPr/>
        </p:nvSpPr>
        <p:spPr bwMode="auto">
          <a:xfrm>
            <a:off x="10594611" y="1995805"/>
            <a:ext cx="1666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49"/>
          <p:cNvSpPr>
            <a:spLocks noChangeShapeType="1"/>
          </p:cNvSpPr>
          <p:nvPr/>
        </p:nvSpPr>
        <p:spPr bwMode="auto">
          <a:xfrm>
            <a:off x="10927986" y="1851343"/>
            <a:ext cx="454025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Oval 50"/>
          <p:cNvSpPr>
            <a:spLocks noChangeArrowheads="1"/>
          </p:cNvSpPr>
          <p:nvPr/>
        </p:nvSpPr>
        <p:spPr bwMode="auto">
          <a:xfrm>
            <a:off x="10721611" y="1419543"/>
            <a:ext cx="336550" cy="2873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51"/>
          <p:cNvSpPr>
            <a:spLocks noChangeShapeType="1"/>
          </p:cNvSpPr>
          <p:nvPr/>
        </p:nvSpPr>
        <p:spPr bwMode="auto">
          <a:xfrm flipV="1">
            <a:off x="10650173" y="1348105"/>
            <a:ext cx="576263" cy="431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Arc 52"/>
          <p:cNvSpPr>
            <a:spLocks/>
          </p:cNvSpPr>
          <p:nvPr/>
        </p:nvSpPr>
        <p:spPr bwMode="auto">
          <a:xfrm rot="5207280">
            <a:off x="10772411" y="2178367"/>
            <a:ext cx="144463" cy="166688"/>
          </a:xfrm>
          <a:custGeom>
            <a:avLst/>
            <a:gdLst>
              <a:gd name="G0" fmla="+- 6451 0 0"/>
              <a:gd name="G1" fmla="+- 21600 0 0"/>
              <a:gd name="G2" fmla="+- 21600 0 0"/>
              <a:gd name="T0" fmla="*/ 6451 w 28051"/>
              <a:gd name="T1" fmla="*/ 0 h 43200"/>
              <a:gd name="T2" fmla="*/ 0 w 28051"/>
              <a:gd name="T3" fmla="*/ 42214 h 43200"/>
              <a:gd name="T4" fmla="*/ 6451 w 28051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051" h="43200" fill="none" extrusionOk="0">
                <a:moveTo>
                  <a:pt x="6451" y="0"/>
                </a:moveTo>
                <a:cubicBezTo>
                  <a:pt x="18380" y="0"/>
                  <a:pt x="28051" y="9670"/>
                  <a:pt x="28051" y="21600"/>
                </a:cubicBezTo>
                <a:cubicBezTo>
                  <a:pt x="28051" y="33529"/>
                  <a:pt x="18380" y="43200"/>
                  <a:pt x="6451" y="43200"/>
                </a:cubicBezTo>
                <a:cubicBezTo>
                  <a:pt x="4263" y="43199"/>
                  <a:pt x="2087" y="42867"/>
                  <a:pt x="-1" y="42214"/>
                </a:cubicBezTo>
              </a:path>
              <a:path w="28051" h="43200" stroke="0" extrusionOk="0">
                <a:moveTo>
                  <a:pt x="6451" y="0"/>
                </a:moveTo>
                <a:cubicBezTo>
                  <a:pt x="18380" y="0"/>
                  <a:pt x="28051" y="9670"/>
                  <a:pt x="28051" y="21600"/>
                </a:cubicBezTo>
                <a:cubicBezTo>
                  <a:pt x="28051" y="33529"/>
                  <a:pt x="18380" y="43200"/>
                  <a:pt x="6451" y="43200"/>
                </a:cubicBezTo>
                <a:cubicBezTo>
                  <a:pt x="4263" y="43199"/>
                  <a:pt x="2087" y="42867"/>
                  <a:pt x="-1" y="42214"/>
                </a:cubicBezTo>
                <a:lnTo>
                  <a:pt x="6451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53"/>
          <p:cNvSpPr>
            <a:spLocks noChangeShapeType="1"/>
          </p:cNvSpPr>
          <p:nvPr/>
        </p:nvSpPr>
        <p:spPr bwMode="auto">
          <a:xfrm flipV="1">
            <a:off x="10761298" y="1995805"/>
            <a:ext cx="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60"/>
          <p:cNvSpPr>
            <a:spLocks noChangeShapeType="1"/>
          </p:cNvSpPr>
          <p:nvPr/>
        </p:nvSpPr>
        <p:spPr bwMode="auto">
          <a:xfrm>
            <a:off x="9219836" y="2500630"/>
            <a:ext cx="609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triangle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Line 61"/>
          <p:cNvSpPr>
            <a:spLocks noChangeShapeType="1"/>
          </p:cNvSpPr>
          <p:nvPr/>
        </p:nvSpPr>
        <p:spPr bwMode="auto">
          <a:xfrm>
            <a:off x="9219836" y="3364230"/>
            <a:ext cx="609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Line 62"/>
          <p:cNvSpPr>
            <a:spLocks noChangeShapeType="1"/>
          </p:cNvSpPr>
          <p:nvPr/>
        </p:nvSpPr>
        <p:spPr bwMode="auto">
          <a:xfrm>
            <a:off x="9829436" y="2662555"/>
            <a:ext cx="776288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63"/>
          <p:cNvSpPr>
            <a:spLocks noChangeShapeType="1"/>
          </p:cNvSpPr>
          <p:nvPr/>
        </p:nvSpPr>
        <p:spPr bwMode="auto">
          <a:xfrm flipV="1">
            <a:off x="10051686" y="2787968"/>
            <a:ext cx="0" cy="431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64"/>
          <p:cNvSpPr>
            <a:spLocks noChangeShapeType="1"/>
          </p:cNvSpPr>
          <p:nvPr/>
        </p:nvSpPr>
        <p:spPr bwMode="auto">
          <a:xfrm flipV="1">
            <a:off x="10371293" y="2672080"/>
            <a:ext cx="0" cy="431800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67"/>
              <p:cNvSpPr txBox="1">
                <a:spLocks noChangeArrowheads="1"/>
              </p:cNvSpPr>
              <p:nvPr/>
            </p:nvSpPr>
            <p:spPr bwMode="auto">
              <a:xfrm>
                <a:off x="8819785" y="2101374"/>
                <a:ext cx="727075" cy="3698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altLang="zh-CN" baseline="-25000" dirty="0"/>
              </a:p>
            </p:txBody>
          </p:sp>
        </mc:Choice>
        <mc:Fallback xmlns="">
          <p:sp>
            <p:nvSpPr>
              <p:cNvPr id="20" name="Text 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19785" y="2101374"/>
                <a:ext cx="727075" cy="369888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68"/>
              <p:cNvSpPr txBox="1">
                <a:spLocks noChangeArrowheads="1"/>
              </p:cNvSpPr>
              <p:nvPr/>
            </p:nvSpPr>
            <p:spPr bwMode="auto">
              <a:xfrm>
                <a:off x="8878523" y="3311843"/>
                <a:ext cx="646113" cy="363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altLang="zh-CN" baseline="-25000" dirty="0"/>
              </a:p>
            </p:txBody>
          </p:sp>
        </mc:Choice>
        <mc:Fallback xmlns="">
          <p:sp>
            <p:nvSpPr>
              <p:cNvPr id="21" name="Text 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78523" y="3311843"/>
                <a:ext cx="646113" cy="363538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69"/>
              <p:cNvSpPr txBox="1">
                <a:spLocks noChangeArrowheads="1"/>
              </p:cNvSpPr>
              <p:nvPr/>
            </p:nvSpPr>
            <p:spPr bwMode="auto">
              <a:xfrm>
                <a:off x="11270886" y="1419543"/>
                <a:ext cx="603250" cy="363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baseline="-25000" dirty="0" err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zh-CN" baseline="-25000" dirty="0"/>
              </a:p>
            </p:txBody>
          </p:sp>
        </mc:Choice>
        <mc:Fallback xmlns="">
          <p:sp>
            <p:nvSpPr>
              <p:cNvPr id="22" name="Text 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70886" y="1419543"/>
                <a:ext cx="603250" cy="363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70"/>
          <p:cNvSpPr>
            <a:spLocks noChangeArrowheads="1"/>
          </p:cNvSpPr>
          <p:nvPr/>
        </p:nvSpPr>
        <p:spPr bwMode="auto">
          <a:xfrm>
            <a:off x="9511919" y="1076146"/>
            <a:ext cx="1662113" cy="1822381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72"/>
              <p:cNvSpPr>
                <a:spLocks noChangeArrowheads="1"/>
              </p:cNvSpPr>
              <p:nvPr/>
            </p:nvSpPr>
            <p:spPr bwMode="auto">
              <a:xfrm>
                <a:off x="10107248" y="2067243"/>
                <a:ext cx="220663" cy="3698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zh-CN" i="1" dirty="0" smtClean="0">
                          <a:latin typeface="Cambria Math" panose="02040503050406030204" pitchFamily="18" charset="0"/>
                        </a:rPr>
                        <m:t>І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4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07248" y="2067243"/>
                <a:ext cx="220663" cy="369888"/>
              </a:xfrm>
              <a:prstGeom prst="rect">
                <a:avLst/>
              </a:prstGeom>
              <a:blipFill>
                <a:blip r:embed="rId6"/>
                <a:stretch>
                  <a:fillRect r="-1388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73"/>
              <p:cNvSpPr>
                <a:spLocks noChangeArrowheads="1"/>
              </p:cNvSpPr>
              <p:nvPr/>
            </p:nvSpPr>
            <p:spPr bwMode="auto">
              <a:xfrm>
                <a:off x="10053273" y="3003868"/>
                <a:ext cx="404813" cy="3698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zh-CN" i="1" dirty="0" smtClean="0">
                          <a:latin typeface="Cambria Math" panose="02040503050406030204" pitchFamily="18" charset="0"/>
                        </a:rPr>
                        <m:t>П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5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53273" y="3003868"/>
                <a:ext cx="404813" cy="369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74"/>
              <p:cNvSpPr>
                <a:spLocks noChangeArrowheads="1"/>
              </p:cNvSpPr>
              <p:nvPr/>
            </p:nvSpPr>
            <p:spPr bwMode="auto">
              <a:xfrm>
                <a:off x="10051686" y="3651568"/>
                <a:ext cx="377825" cy="3698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zh-CN" b="1" i="0" dirty="0" smtClean="0">
                          <a:latin typeface="Cambria Math" panose="02040503050406030204" pitchFamily="18" charset="0"/>
                        </a:rPr>
                        <m:t>Ш</m:t>
                      </m:r>
                    </m:oMath>
                  </m:oMathPara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51686" y="3651568"/>
                <a:ext cx="377825" cy="369888"/>
              </a:xfrm>
              <a:prstGeom prst="rect">
                <a:avLst/>
              </a:prstGeom>
              <a:blipFill>
                <a:blip r:embed="rId8"/>
                <a:stretch>
                  <a:fillRect r="-161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ine 75"/>
          <p:cNvSpPr>
            <a:spLocks noChangeShapeType="1"/>
          </p:cNvSpPr>
          <p:nvPr/>
        </p:nvSpPr>
        <p:spPr bwMode="auto">
          <a:xfrm>
            <a:off x="10218373" y="4300855"/>
            <a:ext cx="0" cy="358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Line 76"/>
          <p:cNvSpPr>
            <a:spLocks noChangeShapeType="1"/>
          </p:cNvSpPr>
          <p:nvPr/>
        </p:nvSpPr>
        <p:spPr bwMode="auto">
          <a:xfrm>
            <a:off x="10218373" y="4659630"/>
            <a:ext cx="9969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Line 77"/>
          <p:cNvSpPr>
            <a:spLocks noChangeShapeType="1"/>
          </p:cNvSpPr>
          <p:nvPr/>
        </p:nvSpPr>
        <p:spPr bwMode="auto">
          <a:xfrm>
            <a:off x="10993073" y="3724593"/>
            <a:ext cx="0" cy="9350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Line 78"/>
          <p:cNvSpPr>
            <a:spLocks noChangeShapeType="1"/>
          </p:cNvSpPr>
          <p:nvPr/>
        </p:nvSpPr>
        <p:spPr bwMode="auto">
          <a:xfrm flipH="1">
            <a:off x="10605723" y="3724593"/>
            <a:ext cx="387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Oval 79"/>
          <p:cNvSpPr>
            <a:spLocks noChangeArrowheads="1"/>
          </p:cNvSpPr>
          <p:nvPr/>
        </p:nvSpPr>
        <p:spPr bwMode="auto">
          <a:xfrm>
            <a:off x="10793048" y="3940493"/>
            <a:ext cx="433388" cy="431800"/>
          </a:xfrm>
          <a:prstGeom prst="ellipse">
            <a:avLst/>
          </a:prstGeom>
          <a:solidFill>
            <a:srgbClr val="0000FF"/>
          </a:solidFill>
          <a:ln w="9525">
            <a:solidFill>
              <a:srgbClr val="3366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Line 80"/>
          <p:cNvSpPr>
            <a:spLocks noChangeShapeType="1"/>
          </p:cNvSpPr>
          <p:nvPr/>
        </p:nvSpPr>
        <p:spPr bwMode="auto">
          <a:xfrm flipV="1">
            <a:off x="10716848" y="3940493"/>
            <a:ext cx="581025" cy="431800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81"/>
              <p:cNvSpPr txBox="1">
                <a:spLocks noChangeArrowheads="1"/>
              </p:cNvSpPr>
              <p:nvPr/>
            </p:nvSpPr>
            <p:spPr bwMode="auto">
              <a:xfrm>
                <a:off x="11058161" y="4296093"/>
                <a:ext cx="608013" cy="363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baseline="-25000" dirty="0" err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zh-CN" baseline="-25000" dirty="0"/>
              </a:p>
            </p:txBody>
          </p:sp>
        </mc:Choice>
        <mc:Fallback xmlns="">
          <p:sp>
            <p:nvSpPr>
              <p:cNvPr id="33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058161" y="4296093"/>
                <a:ext cx="608013" cy="363538"/>
              </a:xfrm>
              <a:prstGeom prst="rect">
                <a:avLst/>
              </a:prstGeom>
              <a:blipFill>
                <a:blip r:embed="rId9"/>
                <a:stretch>
                  <a:fillRect r="-13000" b="-169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Line 83"/>
          <p:cNvSpPr>
            <a:spLocks noChangeShapeType="1"/>
          </p:cNvSpPr>
          <p:nvPr/>
        </p:nvSpPr>
        <p:spPr bwMode="auto">
          <a:xfrm>
            <a:off x="9829436" y="3484880"/>
            <a:ext cx="776288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67"/>
              <p:cNvSpPr txBox="1">
                <a:spLocks noChangeArrowheads="1"/>
              </p:cNvSpPr>
              <p:nvPr/>
            </p:nvSpPr>
            <p:spPr bwMode="auto">
              <a:xfrm>
                <a:off x="9802985" y="2913245"/>
                <a:ext cx="304800" cy="3629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en-US" altLang="zh-CN" baseline="-25000" dirty="0"/>
              </a:p>
            </p:txBody>
          </p:sp>
        </mc:Choice>
        <mc:Fallback xmlns="">
          <p:sp>
            <p:nvSpPr>
              <p:cNvPr id="35" name="Text 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02985" y="2913245"/>
                <a:ext cx="304800" cy="362984"/>
              </a:xfrm>
              <a:prstGeom prst="rect">
                <a:avLst/>
              </a:prstGeom>
              <a:blipFill>
                <a:blip r:embed="rId10"/>
                <a:stretch>
                  <a:fillRect r="-34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67"/>
              <p:cNvSpPr txBox="1">
                <a:spLocks noChangeArrowheads="1"/>
              </p:cNvSpPr>
              <p:nvPr/>
            </p:nvSpPr>
            <p:spPr bwMode="auto">
              <a:xfrm>
                <a:off x="10210594" y="2347154"/>
                <a:ext cx="395288" cy="363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en-US" altLang="zh-CN" baseline="-25000" dirty="0"/>
              </a:p>
            </p:txBody>
          </p:sp>
        </mc:Choice>
        <mc:Fallback xmlns="">
          <p:sp>
            <p:nvSpPr>
              <p:cNvPr id="36" name="Text 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10594" y="2347154"/>
                <a:ext cx="395288" cy="3635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圆角矩形标注 63"/>
          <p:cNvSpPr/>
          <p:nvPr/>
        </p:nvSpPr>
        <p:spPr>
          <a:xfrm>
            <a:off x="4075612" y="3656150"/>
            <a:ext cx="2020388" cy="339634"/>
          </a:xfrm>
          <a:prstGeom prst="wedgeRoundRectCallout">
            <a:avLst>
              <a:gd name="adj1" fmla="val -58139"/>
              <a:gd name="adj2" fmla="val -28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与单股进料相同</a:t>
            </a:r>
            <a:endParaRPr lang="zh-CN" altLang="en-US" dirty="0"/>
          </a:p>
        </p:txBody>
      </p:sp>
      <p:sp>
        <p:nvSpPr>
          <p:cNvPr id="65" name="圆角矩形标注 64"/>
          <p:cNvSpPr/>
          <p:nvPr/>
        </p:nvSpPr>
        <p:spPr>
          <a:xfrm>
            <a:off x="4075612" y="4061189"/>
            <a:ext cx="3264105" cy="339634"/>
          </a:xfrm>
          <a:prstGeom prst="wedgeRoundRectCallout">
            <a:avLst>
              <a:gd name="adj1" fmla="val -55551"/>
              <a:gd name="adj2" fmla="val 125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如图对       进行物料衡算</a:t>
            </a:r>
            <a:endParaRPr lang="zh-CN" altLang="en-US" dirty="0"/>
          </a:p>
        </p:txBody>
      </p:sp>
      <p:sp>
        <p:nvSpPr>
          <p:cNvPr id="63" name="流程图: 过程 62"/>
          <p:cNvSpPr/>
          <p:nvPr/>
        </p:nvSpPr>
        <p:spPr>
          <a:xfrm>
            <a:off x="5245953" y="4192112"/>
            <a:ext cx="287383" cy="180181"/>
          </a:xfrm>
          <a:prstGeom prst="flowChartProcess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右大括号 39"/>
          <p:cNvSpPr/>
          <p:nvPr/>
        </p:nvSpPr>
        <p:spPr>
          <a:xfrm>
            <a:off x="4953001" y="4477862"/>
            <a:ext cx="143691" cy="7096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>
            <a:off x="5128386" y="4781925"/>
            <a:ext cx="404950" cy="101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5533336" y="4486836"/>
                <a:ext cx="3006362" cy="645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336" y="4486836"/>
                <a:ext cx="3006362" cy="645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圆角矩形标注 42"/>
          <p:cNvSpPr/>
          <p:nvPr/>
        </p:nvSpPr>
        <p:spPr>
          <a:xfrm>
            <a:off x="4014652" y="5822437"/>
            <a:ext cx="2020388" cy="339634"/>
          </a:xfrm>
          <a:prstGeom prst="wedgeRoundRectCallout">
            <a:avLst>
              <a:gd name="adj1" fmla="val -58139"/>
              <a:gd name="adj2" fmla="val -28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与单股进料相同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0877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6.5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操作型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分析</a:t>
            </a:r>
            <a:endParaRPr lang="zh-CN" alt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51909" y="814820"/>
                <a:ext cx="8337702" cy="1887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）操作线如右图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中间段操作线的斜率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必小于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上段操作线的斜率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den>
                    </m:f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因此，当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先落于平衡线上。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用最下段的操作线的斜率。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8337702" cy="1887696"/>
              </a:xfrm>
              <a:prstGeom prst="rect">
                <a:avLst/>
              </a:prstGeom>
              <a:blipFill>
                <a:blip r:embed="rId2"/>
                <a:stretch>
                  <a:fillRect l="-1170" t="-1618" b="-32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85"/>
          <p:cNvGrpSpPr>
            <a:grpSpLocks/>
          </p:cNvGrpSpPr>
          <p:nvPr/>
        </p:nvGrpSpPr>
        <p:grpSpPr bwMode="auto">
          <a:xfrm>
            <a:off x="8830898" y="916305"/>
            <a:ext cx="3043238" cy="3743325"/>
            <a:chOff x="3458" y="754"/>
            <a:chExt cx="1917" cy="2358"/>
          </a:xfrm>
        </p:grpSpPr>
        <p:sp>
          <p:nvSpPr>
            <p:cNvPr id="5" name="AutoShape 27"/>
            <p:cNvSpPr>
              <a:spLocks noChangeArrowheads="1"/>
            </p:cNvSpPr>
            <p:nvPr/>
          </p:nvSpPr>
          <p:spPr bwMode="auto">
            <a:xfrm>
              <a:off x="4087" y="1207"/>
              <a:ext cx="489" cy="1678"/>
            </a:xfrm>
            <a:prstGeom prst="roundRect">
              <a:avLst>
                <a:gd name="adj" fmla="val 4319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Line 45"/>
            <p:cNvSpPr>
              <a:spLocks noChangeShapeType="1"/>
            </p:cNvSpPr>
            <p:nvPr/>
          </p:nvSpPr>
          <p:spPr bwMode="auto">
            <a:xfrm flipV="1">
              <a:off x="4320" y="980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46"/>
            <p:cNvSpPr>
              <a:spLocks noChangeShapeType="1"/>
            </p:cNvSpPr>
            <p:nvPr/>
          </p:nvSpPr>
          <p:spPr bwMode="auto">
            <a:xfrm>
              <a:off x="4320" y="980"/>
              <a:ext cx="4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47"/>
            <p:cNvSpPr>
              <a:spLocks noChangeShapeType="1"/>
            </p:cNvSpPr>
            <p:nvPr/>
          </p:nvSpPr>
          <p:spPr bwMode="auto">
            <a:xfrm>
              <a:off x="4779" y="980"/>
              <a:ext cx="0" cy="5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48"/>
            <p:cNvSpPr>
              <a:spLocks noChangeShapeType="1"/>
            </p:cNvSpPr>
            <p:nvPr/>
          </p:nvSpPr>
          <p:spPr bwMode="auto">
            <a:xfrm>
              <a:off x="4569" y="1434"/>
              <a:ext cx="10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49"/>
            <p:cNvSpPr>
              <a:spLocks noChangeShapeType="1"/>
            </p:cNvSpPr>
            <p:nvPr/>
          </p:nvSpPr>
          <p:spPr bwMode="auto">
            <a:xfrm>
              <a:off x="4779" y="1343"/>
              <a:ext cx="286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Oval 50"/>
            <p:cNvSpPr>
              <a:spLocks noChangeArrowheads="1"/>
            </p:cNvSpPr>
            <p:nvPr/>
          </p:nvSpPr>
          <p:spPr bwMode="auto">
            <a:xfrm>
              <a:off x="4649" y="1071"/>
              <a:ext cx="212" cy="18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51"/>
            <p:cNvSpPr>
              <a:spLocks noChangeShapeType="1"/>
            </p:cNvSpPr>
            <p:nvPr/>
          </p:nvSpPr>
          <p:spPr bwMode="auto">
            <a:xfrm flipV="1">
              <a:off x="4604" y="1026"/>
              <a:ext cx="363" cy="27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Arc 52"/>
            <p:cNvSpPr>
              <a:spLocks/>
            </p:cNvSpPr>
            <p:nvPr/>
          </p:nvSpPr>
          <p:spPr bwMode="auto">
            <a:xfrm rot="-16392720">
              <a:off x="4681" y="1549"/>
              <a:ext cx="91" cy="105"/>
            </a:xfrm>
            <a:custGeom>
              <a:avLst/>
              <a:gdLst>
                <a:gd name="G0" fmla="+- 6451 0 0"/>
                <a:gd name="G1" fmla="+- 21600 0 0"/>
                <a:gd name="G2" fmla="+- 21600 0 0"/>
                <a:gd name="T0" fmla="*/ 6451 w 28051"/>
                <a:gd name="T1" fmla="*/ 0 h 43200"/>
                <a:gd name="T2" fmla="*/ 0 w 28051"/>
                <a:gd name="T3" fmla="*/ 42214 h 43200"/>
                <a:gd name="T4" fmla="*/ 6451 w 28051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51" h="43200" fill="none" extrusionOk="0">
                  <a:moveTo>
                    <a:pt x="6451" y="0"/>
                  </a:moveTo>
                  <a:cubicBezTo>
                    <a:pt x="18380" y="0"/>
                    <a:pt x="28051" y="9670"/>
                    <a:pt x="28051" y="21600"/>
                  </a:cubicBezTo>
                  <a:cubicBezTo>
                    <a:pt x="28051" y="33529"/>
                    <a:pt x="18380" y="43200"/>
                    <a:pt x="6451" y="43200"/>
                  </a:cubicBezTo>
                  <a:cubicBezTo>
                    <a:pt x="4263" y="43199"/>
                    <a:pt x="2087" y="42867"/>
                    <a:pt x="-1" y="42214"/>
                  </a:cubicBezTo>
                </a:path>
                <a:path w="28051" h="43200" stroke="0" extrusionOk="0">
                  <a:moveTo>
                    <a:pt x="6451" y="0"/>
                  </a:moveTo>
                  <a:cubicBezTo>
                    <a:pt x="18380" y="0"/>
                    <a:pt x="28051" y="9670"/>
                    <a:pt x="28051" y="21600"/>
                  </a:cubicBezTo>
                  <a:cubicBezTo>
                    <a:pt x="28051" y="33529"/>
                    <a:pt x="18380" y="43200"/>
                    <a:pt x="6451" y="43200"/>
                  </a:cubicBezTo>
                  <a:cubicBezTo>
                    <a:pt x="4263" y="43199"/>
                    <a:pt x="2087" y="42867"/>
                    <a:pt x="-1" y="42214"/>
                  </a:cubicBezTo>
                  <a:lnTo>
                    <a:pt x="6451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53"/>
            <p:cNvSpPr>
              <a:spLocks noChangeShapeType="1"/>
            </p:cNvSpPr>
            <p:nvPr/>
          </p:nvSpPr>
          <p:spPr bwMode="auto">
            <a:xfrm flipV="1">
              <a:off x="4674" y="1434"/>
              <a:ext cx="0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60"/>
            <p:cNvSpPr>
              <a:spLocks noChangeShapeType="1"/>
            </p:cNvSpPr>
            <p:nvPr/>
          </p:nvSpPr>
          <p:spPr bwMode="auto">
            <a:xfrm>
              <a:off x="3703" y="1752"/>
              <a:ext cx="384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triangle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61"/>
            <p:cNvSpPr>
              <a:spLocks noChangeShapeType="1"/>
            </p:cNvSpPr>
            <p:nvPr/>
          </p:nvSpPr>
          <p:spPr bwMode="auto">
            <a:xfrm>
              <a:off x="3703" y="2296"/>
              <a:ext cx="384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62"/>
            <p:cNvSpPr>
              <a:spLocks noChangeShapeType="1"/>
            </p:cNvSpPr>
            <p:nvPr/>
          </p:nvSpPr>
          <p:spPr bwMode="auto">
            <a:xfrm>
              <a:off x="4087" y="1854"/>
              <a:ext cx="4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63"/>
            <p:cNvSpPr>
              <a:spLocks noChangeShapeType="1"/>
            </p:cNvSpPr>
            <p:nvPr/>
          </p:nvSpPr>
          <p:spPr bwMode="auto">
            <a:xfrm flipV="1">
              <a:off x="4227" y="1933"/>
              <a:ext cx="0" cy="27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64"/>
            <p:cNvSpPr>
              <a:spLocks noChangeShapeType="1"/>
            </p:cNvSpPr>
            <p:nvPr/>
          </p:nvSpPr>
          <p:spPr bwMode="auto">
            <a:xfrm flipV="1">
              <a:off x="4437" y="1933"/>
              <a:ext cx="0" cy="272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 type="triangl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3458" y="1499"/>
                  <a:ext cx="458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altLang="zh-CN" baseline="-25000" dirty="0"/>
                </a:p>
              </p:txBody>
            </p:sp>
          </mc:Choice>
          <mc:Fallback xmlns="">
            <p:sp>
              <p:nvSpPr>
                <p:cNvPr id="20" name="Text 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58" y="1499"/>
                  <a:ext cx="458" cy="23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3488" y="2263"/>
                  <a:ext cx="407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𝑥𝐹</m:t>
                        </m:r>
                      </m:oMath>
                    </m:oMathPara>
                  </a14:m>
                  <a:endParaRPr lang="en-US" altLang="zh-CN" baseline="-25000" dirty="0"/>
                </a:p>
              </p:txBody>
            </p:sp>
          </mc:Choice>
          <mc:Fallback xmlns="">
            <p:sp>
              <p:nvSpPr>
                <p:cNvPr id="21" name="Text 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88" y="2263"/>
                  <a:ext cx="407" cy="229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4995" y="1071"/>
                  <a:ext cx="380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baseline="-25000" dirty="0" err="1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altLang="zh-CN" baseline="-25000" dirty="0"/>
                </a:p>
              </p:txBody>
            </p:sp>
          </mc:Choice>
          <mc:Fallback xmlns="">
            <p:sp>
              <p:nvSpPr>
                <p:cNvPr id="22" name="Text 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95" y="1071"/>
                  <a:ext cx="380" cy="22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ectangle 70"/>
            <p:cNvSpPr>
              <a:spLocks noChangeArrowheads="1"/>
            </p:cNvSpPr>
            <p:nvPr/>
          </p:nvSpPr>
          <p:spPr bwMode="auto">
            <a:xfrm>
              <a:off x="3913" y="754"/>
              <a:ext cx="1047" cy="131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lg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72"/>
                <p:cNvSpPr>
                  <a:spLocks noChangeArrowheads="1"/>
                </p:cNvSpPr>
                <p:nvPr/>
              </p:nvSpPr>
              <p:spPr bwMode="auto">
                <a:xfrm>
                  <a:off x="4262" y="1479"/>
                  <a:ext cx="139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altLang="zh-CN" i="1" dirty="0" smtClean="0">
                            <a:latin typeface="Cambria Math" panose="02040503050406030204" pitchFamily="18" charset="0"/>
                          </a:rPr>
                          <m:t>І</m:t>
                        </m:r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24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62" y="1479"/>
                  <a:ext cx="139" cy="233"/>
                </a:xfrm>
                <a:prstGeom prst="rect">
                  <a:avLst/>
                </a:prstGeom>
                <a:blipFill>
                  <a:blip r:embed="rId6"/>
                  <a:stretch>
                    <a:fillRect r="-13889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73"/>
                <p:cNvSpPr>
                  <a:spLocks noChangeArrowheads="1"/>
                </p:cNvSpPr>
                <p:nvPr/>
              </p:nvSpPr>
              <p:spPr bwMode="auto">
                <a:xfrm>
                  <a:off x="4228" y="2069"/>
                  <a:ext cx="255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altLang="zh-CN" i="1" dirty="0" smtClean="0">
                            <a:latin typeface="Cambria Math" panose="02040503050406030204" pitchFamily="18" charset="0"/>
                          </a:rPr>
                          <m:t>П</m:t>
                        </m:r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25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28" y="2069"/>
                  <a:ext cx="255" cy="2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74"/>
                <p:cNvSpPr>
                  <a:spLocks noChangeArrowheads="1"/>
                </p:cNvSpPr>
                <p:nvPr/>
              </p:nvSpPr>
              <p:spPr bwMode="auto">
                <a:xfrm>
                  <a:off x="4227" y="2477"/>
                  <a:ext cx="238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altLang="zh-CN" b="1" i="0" dirty="0" smtClean="0">
                            <a:latin typeface="Cambria Math" panose="02040503050406030204" pitchFamily="18" charset="0"/>
                          </a:rPr>
                          <m:t>Ш</m:t>
                        </m:r>
                      </m:oMath>
                    </m:oMathPara>
                  </a14:m>
                  <a:endPara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Rectangl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27" y="2477"/>
                  <a:ext cx="238" cy="233"/>
                </a:xfrm>
                <a:prstGeom prst="rect">
                  <a:avLst/>
                </a:prstGeom>
                <a:blipFill>
                  <a:blip r:embed="rId8"/>
                  <a:stretch>
                    <a:fillRect r="-161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Line 75"/>
            <p:cNvSpPr>
              <a:spLocks noChangeShapeType="1"/>
            </p:cNvSpPr>
            <p:nvPr/>
          </p:nvSpPr>
          <p:spPr bwMode="auto">
            <a:xfrm>
              <a:off x="4332" y="2886"/>
              <a:ext cx="0" cy="2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76"/>
            <p:cNvSpPr>
              <a:spLocks noChangeShapeType="1"/>
            </p:cNvSpPr>
            <p:nvPr/>
          </p:nvSpPr>
          <p:spPr bwMode="auto">
            <a:xfrm>
              <a:off x="4332" y="3112"/>
              <a:ext cx="6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77"/>
            <p:cNvSpPr>
              <a:spLocks noChangeShapeType="1"/>
            </p:cNvSpPr>
            <p:nvPr/>
          </p:nvSpPr>
          <p:spPr bwMode="auto">
            <a:xfrm>
              <a:off x="4820" y="2523"/>
              <a:ext cx="0" cy="58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78"/>
            <p:cNvSpPr>
              <a:spLocks noChangeShapeType="1"/>
            </p:cNvSpPr>
            <p:nvPr/>
          </p:nvSpPr>
          <p:spPr bwMode="auto">
            <a:xfrm flipH="1">
              <a:off x="4576" y="2523"/>
              <a:ext cx="2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Oval 79"/>
            <p:cNvSpPr>
              <a:spLocks noChangeArrowheads="1"/>
            </p:cNvSpPr>
            <p:nvPr/>
          </p:nvSpPr>
          <p:spPr bwMode="auto">
            <a:xfrm>
              <a:off x="4694" y="2659"/>
              <a:ext cx="273" cy="27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3366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Line 80"/>
            <p:cNvSpPr>
              <a:spLocks noChangeShapeType="1"/>
            </p:cNvSpPr>
            <p:nvPr/>
          </p:nvSpPr>
          <p:spPr bwMode="auto">
            <a:xfrm flipV="1">
              <a:off x="4646" y="2659"/>
              <a:ext cx="366" cy="272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 Box 81"/>
                <p:cNvSpPr txBox="1">
                  <a:spLocks noChangeArrowheads="1"/>
                </p:cNvSpPr>
                <p:nvPr/>
              </p:nvSpPr>
              <p:spPr bwMode="auto">
                <a:xfrm>
                  <a:off x="4861" y="2883"/>
                  <a:ext cx="383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baseline="-25000" dirty="0" err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altLang="zh-CN" baseline="-25000" dirty="0"/>
                </a:p>
              </p:txBody>
            </p:sp>
          </mc:Choice>
          <mc:Fallback xmlns="">
            <p:sp>
              <p:nvSpPr>
                <p:cNvPr id="33" name="Text 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61" y="2883"/>
                  <a:ext cx="383" cy="229"/>
                </a:xfrm>
                <a:prstGeom prst="rect">
                  <a:avLst/>
                </a:prstGeom>
                <a:blipFill>
                  <a:blip r:embed="rId9"/>
                  <a:stretch>
                    <a:fillRect r="-13000" b="-169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Line 83"/>
            <p:cNvSpPr>
              <a:spLocks noChangeShapeType="1"/>
            </p:cNvSpPr>
            <p:nvPr/>
          </p:nvSpPr>
          <p:spPr bwMode="auto">
            <a:xfrm>
              <a:off x="4087" y="2372"/>
              <a:ext cx="4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4067" y="1828"/>
                  <a:ext cx="249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oMath>
                    </m:oMathPara>
                  </a14:m>
                  <a:endParaRPr lang="en-US" altLang="zh-CN" baseline="-25000" dirty="0"/>
                </a:p>
              </p:txBody>
            </p:sp>
          </mc:Choice>
          <mc:Fallback xmlns="">
            <p:sp>
              <p:nvSpPr>
                <p:cNvPr id="35" name="Text 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67" y="1828"/>
                  <a:ext cx="249" cy="229"/>
                </a:xfrm>
                <a:prstGeom prst="rect">
                  <a:avLst/>
                </a:prstGeom>
                <a:blipFill>
                  <a:blip r:embed="rId10"/>
                  <a:stretch>
                    <a:fillRect r="-307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4327" y="1828"/>
                  <a:ext cx="249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oMath>
                    </m:oMathPara>
                  </a14:m>
                  <a:endParaRPr lang="en-US" altLang="zh-CN" baseline="-25000" dirty="0"/>
                </a:p>
              </p:txBody>
            </p:sp>
          </mc:Choice>
          <mc:Fallback xmlns="">
            <p:sp>
              <p:nvSpPr>
                <p:cNvPr id="36" name="Text 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27" y="1828"/>
                  <a:ext cx="249" cy="22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组合 36"/>
          <p:cNvGrpSpPr/>
          <p:nvPr/>
        </p:nvGrpSpPr>
        <p:grpSpPr>
          <a:xfrm>
            <a:off x="4767605" y="3015450"/>
            <a:ext cx="4037894" cy="3842550"/>
            <a:chOff x="5982789" y="911183"/>
            <a:chExt cx="5892819" cy="5512062"/>
          </a:xfrm>
        </p:grpSpPr>
        <p:grpSp>
          <p:nvGrpSpPr>
            <p:cNvPr id="38" name="组合 37"/>
            <p:cNvGrpSpPr/>
            <p:nvPr/>
          </p:nvGrpSpPr>
          <p:grpSpPr>
            <a:xfrm>
              <a:off x="5982789" y="911183"/>
              <a:ext cx="5892819" cy="5512062"/>
              <a:chOff x="8530450" y="1039065"/>
              <a:chExt cx="3346756" cy="3268660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8530450" y="1039065"/>
                <a:ext cx="3346756" cy="3268660"/>
                <a:chOff x="8530450" y="1039065"/>
                <a:chExt cx="3346756" cy="3268660"/>
              </a:xfrm>
            </p:grpSpPr>
            <p:cxnSp>
              <p:nvCxnSpPr>
                <p:cNvPr id="44" name="直接连接符 43"/>
                <p:cNvCxnSpPr/>
                <p:nvPr/>
              </p:nvCxnSpPr>
              <p:spPr>
                <a:xfrm flipH="1">
                  <a:off x="9479691" y="1708259"/>
                  <a:ext cx="670709" cy="1841194"/>
                </a:xfrm>
                <a:prstGeom prst="line">
                  <a:avLst/>
                </a:prstGeom>
                <a:ln w="381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5" name="组合 44"/>
                <p:cNvGrpSpPr/>
                <p:nvPr/>
              </p:nvGrpSpPr>
              <p:grpSpPr>
                <a:xfrm>
                  <a:off x="8530450" y="1039065"/>
                  <a:ext cx="3346756" cy="3268660"/>
                  <a:chOff x="8530450" y="1039065"/>
                  <a:chExt cx="3346756" cy="3268660"/>
                </a:xfrm>
              </p:grpSpPr>
              <p:sp>
                <p:nvSpPr>
                  <p:cNvPr id="46" name="Line 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965731" y="1155989"/>
                    <a:ext cx="2895600" cy="2895600"/>
                  </a:xfrm>
                  <a:prstGeom prst="line">
                    <a:avLst/>
                  </a:prstGeom>
                  <a:noFill/>
                  <a:ln w="31750">
                    <a:solidFill>
                      <a:schemeClr val="tx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" name="Line 2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191303" y="2814872"/>
                    <a:ext cx="0" cy="122528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1"/>
                    </a:solidFill>
                    <a:prstDash val="dash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48" name="组合 47"/>
                  <p:cNvGrpSpPr/>
                  <p:nvPr/>
                </p:nvGrpSpPr>
                <p:grpSpPr>
                  <a:xfrm>
                    <a:off x="8530450" y="1039065"/>
                    <a:ext cx="3346756" cy="3268660"/>
                    <a:chOff x="8530450" y="1039065"/>
                    <a:chExt cx="3346756" cy="3268660"/>
                  </a:xfrm>
                </p:grpSpPr>
                <p:sp>
                  <p:nvSpPr>
                    <p:cNvPr id="52" name="Rectangle 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63302" y="1150864"/>
                      <a:ext cx="2898030" cy="2879725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dirty="0"/>
                    </a:p>
                  </p:txBody>
                </p:sp>
                <p:grpSp>
                  <p:nvGrpSpPr>
                    <p:cNvPr id="53" name="组合 52"/>
                    <p:cNvGrpSpPr/>
                    <p:nvPr/>
                  </p:nvGrpSpPr>
                  <p:grpSpPr>
                    <a:xfrm>
                      <a:off x="8530450" y="1039065"/>
                      <a:ext cx="3346756" cy="3268660"/>
                      <a:chOff x="8530450" y="1039065"/>
                      <a:chExt cx="3346756" cy="3268660"/>
                    </a:xfrm>
                  </p:grpSpPr>
                  <p:sp>
                    <p:nvSpPr>
                      <p:cNvPr id="54" name="Arc 17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8981606" y="1163927"/>
                        <a:ext cx="2895600" cy="289560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31750">
                        <a:solidFill>
                          <a:srgbClr val="FF9900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5" name="文本框 54"/>
                          <p:cNvSpPr txBox="1"/>
                          <p:nvPr/>
                        </p:nvSpPr>
                        <p:spPr>
                          <a:xfrm>
                            <a:off x="10816996" y="3993553"/>
                            <a:ext cx="278565" cy="31417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55" name="文本框 54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816996" y="3993553"/>
                            <a:ext cx="278565" cy="314172"/>
                          </a:xfrm>
                          <a:prstGeom prst="rect">
                            <a:avLst/>
                          </a:prstGeom>
                          <a:blipFill>
                            <a:blip r:embed="rId12"/>
                            <a:stretch>
                              <a:fillRect r="-5455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6" name="文本框 55"/>
                          <p:cNvSpPr txBox="1"/>
                          <p:nvPr/>
                        </p:nvSpPr>
                        <p:spPr>
                          <a:xfrm>
                            <a:off x="10021398" y="3978593"/>
                            <a:ext cx="339809" cy="31417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56" name="文本框 55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021398" y="3978593"/>
                            <a:ext cx="339809" cy="314172"/>
                          </a:xfrm>
                          <a:prstGeom prst="rect">
                            <a:avLst/>
                          </a:prstGeom>
                          <a:blipFill>
                            <a:blip r:embed="rId13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7" name="文本框 56"/>
                          <p:cNvSpPr txBox="1"/>
                          <p:nvPr/>
                        </p:nvSpPr>
                        <p:spPr>
                          <a:xfrm>
                            <a:off x="9302133" y="3966902"/>
                            <a:ext cx="324631" cy="21901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57" name="文本框 56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9302133" y="3966902"/>
                            <a:ext cx="324631" cy="219014"/>
                          </a:xfrm>
                          <a:prstGeom prst="rect">
                            <a:avLst/>
                          </a:prstGeom>
                          <a:blipFill>
                            <a:blip r:embed="rId14"/>
                            <a:stretch>
                              <a:fillRect r="-10938" b="-39535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8" name="文本框 57"/>
                          <p:cNvSpPr txBox="1"/>
                          <p:nvPr/>
                        </p:nvSpPr>
                        <p:spPr>
                          <a:xfrm>
                            <a:off x="8613650" y="1039065"/>
                            <a:ext cx="422031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58" name="文本框 57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13650" y="1039065"/>
                            <a:ext cx="422031" cy="369332"/>
                          </a:xfrm>
                          <a:prstGeom prst="rect">
                            <a:avLst/>
                          </a:prstGeom>
                          <a:blipFill>
                            <a:blip r:embed="rId15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9" name="文本框 58"/>
                          <p:cNvSpPr txBox="1"/>
                          <p:nvPr/>
                        </p:nvSpPr>
                        <p:spPr>
                          <a:xfrm>
                            <a:off x="8530450" y="3918394"/>
                            <a:ext cx="422031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59" name="文本框 5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530450" y="3918394"/>
                            <a:ext cx="422031" cy="369332"/>
                          </a:xfrm>
                          <a:prstGeom prst="rect">
                            <a:avLst/>
                          </a:prstGeom>
                          <a:blipFill>
                            <a:blip r:embed="rId16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0" name="文本框 59"/>
                          <p:cNvSpPr txBox="1"/>
                          <p:nvPr/>
                        </p:nvSpPr>
                        <p:spPr>
                          <a:xfrm>
                            <a:off x="9728632" y="1720530"/>
                            <a:ext cx="235582" cy="21901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0" name="文本框 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9728632" y="1720530"/>
                            <a:ext cx="235582" cy="219014"/>
                          </a:xfrm>
                          <a:prstGeom prst="rect">
                            <a:avLst/>
                          </a:prstGeom>
                          <a:blipFill>
                            <a:blip r:embed="rId17"/>
                            <a:stretch>
                              <a:fillRect r="-34043" b="-4285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1" name="文本框 60"/>
                          <p:cNvSpPr txBox="1"/>
                          <p:nvPr/>
                        </p:nvSpPr>
                        <p:spPr>
                          <a:xfrm>
                            <a:off x="11406827" y="3988025"/>
                            <a:ext cx="324243" cy="2232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1" name="文本框 60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1406827" y="3988025"/>
                            <a:ext cx="324243" cy="223210"/>
                          </a:xfrm>
                          <a:prstGeom prst="rect">
                            <a:avLst/>
                          </a:prstGeom>
                          <a:blipFill>
                            <a:blip r:embed="rId18"/>
                            <a:stretch>
                              <a:fillRect b="-39535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2" name="文本框 61"/>
                          <p:cNvSpPr txBox="1"/>
                          <p:nvPr/>
                        </p:nvSpPr>
                        <p:spPr>
                          <a:xfrm>
                            <a:off x="10613298" y="1598753"/>
                            <a:ext cx="235582" cy="21901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2" name="文本框 61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613298" y="1598753"/>
                            <a:ext cx="235582" cy="219014"/>
                          </a:xfrm>
                          <a:prstGeom prst="rect">
                            <a:avLst/>
                          </a:prstGeom>
                          <a:blipFill>
                            <a:blip r:embed="rId19"/>
                            <a:stretch>
                              <a:fillRect r="-31915" b="-4285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  <p:sp>
                <p:nvSpPr>
                  <p:cNvPr id="49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9479687" y="3549453"/>
                    <a:ext cx="0" cy="494199"/>
                  </a:xfrm>
                  <a:prstGeom prst="line">
                    <a:avLst/>
                  </a:prstGeom>
                  <a:noFill/>
                  <a:ln w="19050">
                    <a:solidFill>
                      <a:schemeClr val="bg1"/>
                    </a:solidFill>
                    <a:prstDash val="dash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10904440" y="2122938"/>
                    <a:ext cx="29125" cy="1915589"/>
                  </a:xfrm>
                  <a:prstGeom prst="line">
                    <a:avLst/>
                  </a:prstGeom>
                  <a:noFill/>
                  <a:ln w="19050">
                    <a:solidFill>
                      <a:schemeClr val="bg1"/>
                    </a:solidFill>
                    <a:prstDash val="dash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11520123" y="1472930"/>
                    <a:ext cx="43005" cy="2630130"/>
                  </a:xfrm>
                  <a:prstGeom prst="line">
                    <a:avLst/>
                  </a:prstGeom>
                  <a:noFill/>
                  <a:ln w="19050">
                    <a:solidFill>
                      <a:schemeClr val="bg1"/>
                    </a:solidFill>
                    <a:prstDash val="dash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cxnSp>
            <p:nvCxnSpPr>
              <p:cNvPr id="43" name="直接连接符 42"/>
              <p:cNvCxnSpPr/>
              <p:nvPr/>
            </p:nvCxnSpPr>
            <p:spPr>
              <a:xfrm flipH="1" flipV="1">
                <a:off x="10236816" y="1388668"/>
                <a:ext cx="667006" cy="734270"/>
              </a:xfrm>
              <a:prstGeom prst="line">
                <a:avLst/>
              </a:prstGeom>
              <a:ln w="412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直接连接符 38"/>
            <p:cNvCxnSpPr>
              <a:stCxn id="47" idx="0"/>
            </p:cNvCxnSpPr>
            <p:nvPr/>
          </p:nvCxnSpPr>
          <p:spPr>
            <a:xfrm flipH="1" flipV="1">
              <a:off x="8607984" y="1920240"/>
              <a:ext cx="299161" cy="1985552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stCxn id="51" idx="0"/>
            </p:cNvCxnSpPr>
            <p:nvPr/>
          </p:nvCxnSpPr>
          <p:spPr>
            <a:xfrm flipH="1">
              <a:off x="9626464" y="1642825"/>
              <a:ext cx="1620409" cy="89433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8687128" y="2393665"/>
              <a:ext cx="1199328" cy="10491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下箭头 66"/>
          <p:cNvSpPr/>
          <p:nvPr/>
        </p:nvSpPr>
        <p:spPr>
          <a:xfrm>
            <a:off x="1959737" y="1782550"/>
            <a:ext cx="45719" cy="3633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066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/>
        </p:nvSpPr>
        <p:spPr>
          <a:xfrm>
            <a:off x="8462428" y="4102428"/>
            <a:ext cx="3526970" cy="23811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6.5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操作型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分析</a:t>
            </a:r>
            <a:endParaRPr lang="zh-CN" alt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51910" y="814820"/>
                <a:ext cx="8114320" cy="57567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6.5.2.5		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冷回流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）回流方式：当回流液的温度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小于泡点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时（过冷液体），当流入第一块板时将使板上蒸汽发生“额外冷凝”。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）分析：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流量：第二块塔板上升的汽相量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；</m:t>
                    </m:r>
                  </m:oMath>
                </a14:m>
                <a:endParaRPr lang="en-US" altLang="zh-CN" sz="2400" b="1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第一块塔板下降的液相量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zh-CN" altLang="en-US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；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+∆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</m:oMath>
                </a14:m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回流比：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zh-CN" alt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外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den>
                    </m:f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；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zh-CN" alt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内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+∆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den>
                    </m:f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热状态参数的定义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𝑷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𝒔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</m:e>
                        </m:d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den>
                    </m:f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“额外冷凝”的热量衡算：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𝑳𝒓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𝒔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</m:d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+∆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𝒔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</m:e>
                        </m:d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zh-CN" altLang="en-US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内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zh-CN" altLang="en-US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外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10" y="814820"/>
                <a:ext cx="8114320" cy="5756704"/>
              </a:xfrm>
              <a:prstGeom prst="rect">
                <a:avLst/>
              </a:prstGeom>
              <a:blipFill>
                <a:blip r:embed="rId2"/>
                <a:stretch>
                  <a:fillRect l="-1202" t="-530" r="-1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230" y="904131"/>
            <a:ext cx="3526970" cy="290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9083238" y="1527568"/>
                <a:ext cx="2099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238" y="1527568"/>
                <a:ext cx="209994" cy="276999"/>
              </a:xfrm>
              <a:prstGeom prst="rect">
                <a:avLst/>
              </a:prstGeom>
              <a:blipFill>
                <a:blip r:embed="rId4"/>
                <a:stretch>
                  <a:fillRect l="-23529" r="-29412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形标注 3"/>
          <p:cNvSpPr/>
          <p:nvPr/>
        </p:nvSpPr>
        <p:spPr>
          <a:xfrm>
            <a:off x="11339467" y="904131"/>
            <a:ext cx="653733" cy="900436"/>
          </a:xfrm>
          <a:prstGeom prst="wedgeEllipseCallout">
            <a:avLst>
              <a:gd name="adj1" fmla="val -44811"/>
              <a:gd name="adj2" fmla="val 450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冷回流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右箭头 36"/>
          <p:cNvSpPr/>
          <p:nvPr/>
        </p:nvSpPr>
        <p:spPr>
          <a:xfrm>
            <a:off x="731521" y="5988876"/>
            <a:ext cx="444136" cy="112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9910240" y="1804567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240" y="1804567"/>
                <a:ext cx="190757" cy="276999"/>
              </a:xfrm>
              <a:prstGeom prst="rect">
                <a:avLst/>
              </a:prstGeom>
              <a:blipFill>
                <a:blip r:embed="rId5"/>
                <a:stretch>
                  <a:fillRect l="-29032" r="-29032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组合 75"/>
          <p:cNvGrpSpPr/>
          <p:nvPr/>
        </p:nvGrpSpPr>
        <p:grpSpPr>
          <a:xfrm>
            <a:off x="9056582" y="4212274"/>
            <a:ext cx="2478098" cy="2158140"/>
            <a:chOff x="9056582" y="4212274"/>
            <a:chExt cx="2478098" cy="2158140"/>
          </a:xfrm>
          <a:noFill/>
        </p:grpSpPr>
        <p:sp>
          <p:nvSpPr>
            <p:cNvPr id="50" name="流程图: 过程 49"/>
            <p:cNvSpPr/>
            <p:nvPr/>
          </p:nvSpPr>
          <p:spPr>
            <a:xfrm>
              <a:off x="9056582" y="5010115"/>
              <a:ext cx="2478098" cy="595613"/>
            </a:xfrm>
            <a:prstGeom prst="flowChartProcess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第</a:t>
              </a:r>
              <a:r>
                <a:rPr lang="zh-CN" altLang="en-US" b="1" dirty="0" smtClean="0">
                  <a:solidFill>
                    <a:schemeClr val="bg1"/>
                  </a:solidFill>
                </a:rPr>
                <a:t>一块塔板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53" name="直接箭头连接符 52"/>
            <p:cNvCxnSpPr/>
            <p:nvPr/>
          </p:nvCxnSpPr>
          <p:spPr>
            <a:xfrm>
              <a:off x="10950875" y="4245429"/>
              <a:ext cx="0" cy="764686"/>
            </a:xfrm>
            <a:prstGeom prst="straightConnector1">
              <a:avLst/>
            </a:prstGeom>
            <a:grpFill/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/>
                <p:cNvSpPr txBox="1"/>
                <p:nvPr/>
              </p:nvSpPr>
              <p:spPr>
                <a:xfrm>
                  <a:off x="11050480" y="4212274"/>
                  <a:ext cx="192297" cy="276999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本框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0480" y="4212274"/>
                  <a:ext cx="19229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9032" r="-29032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直接箭头连接符 57"/>
            <p:cNvCxnSpPr/>
            <p:nvPr/>
          </p:nvCxnSpPr>
          <p:spPr>
            <a:xfrm>
              <a:off x="10950875" y="5605728"/>
              <a:ext cx="0" cy="764686"/>
            </a:xfrm>
            <a:prstGeom prst="straightConnector1">
              <a:avLst/>
            </a:prstGeom>
            <a:grpFill/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/>
                <p:cNvSpPr txBox="1"/>
                <p:nvPr/>
              </p:nvSpPr>
              <p:spPr>
                <a:xfrm>
                  <a:off x="11050479" y="6048304"/>
                  <a:ext cx="301300" cy="276999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文本框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0479" y="6048304"/>
                  <a:ext cx="30130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8367" r="-10204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直接箭头连接符 55"/>
            <p:cNvCxnSpPr/>
            <p:nvPr/>
          </p:nvCxnSpPr>
          <p:spPr>
            <a:xfrm flipV="1">
              <a:off x="9791114" y="5605730"/>
              <a:ext cx="0" cy="719573"/>
            </a:xfrm>
            <a:prstGeom prst="straightConnector1">
              <a:avLst/>
            </a:prstGeom>
            <a:grpFill/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/>
                <p:cNvSpPr txBox="1"/>
                <p:nvPr/>
              </p:nvSpPr>
              <p:spPr>
                <a:xfrm>
                  <a:off x="9844027" y="6061568"/>
                  <a:ext cx="320537" cy="276999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文本框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4027" y="6061568"/>
                  <a:ext cx="320537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7308" r="-9615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直接箭头连接符 66"/>
            <p:cNvCxnSpPr/>
            <p:nvPr/>
          </p:nvCxnSpPr>
          <p:spPr>
            <a:xfrm flipV="1">
              <a:off x="9791114" y="4290542"/>
              <a:ext cx="0" cy="719573"/>
            </a:xfrm>
            <a:prstGeom prst="straightConnector1">
              <a:avLst/>
            </a:prstGeom>
            <a:grpFill/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/>
                <p:cNvSpPr txBox="1"/>
                <p:nvPr/>
              </p:nvSpPr>
              <p:spPr>
                <a:xfrm>
                  <a:off x="9849043" y="4237393"/>
                  <a:ext cx="209994" cy="276999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文本框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9043" y="4237393"/>
                  <a:ext cx="20999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6471" r="-26471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Freeform 16"/>
            <p:cNvSpPr>
              <a:spLocks/>
            </p:cNvSpPr>
            <p:nvPr/>
          </p:nvSpPr>
          <p:spPr bwMode="auto">
            <a:xfrm>
              <a:off x="9804134" y="4429011"/>
              <a:ext cx="327520" cy="320683"/>
            </a:xfrm>
            <a:custGeom>
              <a:avLst/>
              <a:gdLst>
                <a:gd name="T0" fmla="*/ 192 w 192"/>
                <a:gd name="T1" fmla="*/ 200 h 200"/>
                <a:gd name="T2" fmla="*/ 96 w 192"/>
                <a:gd name="T3" fmla="*/ 8 h 200"/>
                <a:gd name="T4" fmla="*/ 0 w 192"/>
                <a:gd name="T5" fmla="*/ 15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" h="200">
                  <a:moveTo>
                    <a:pt x="192" y="200"/>
                  </a:moveTo>
                  <a:cubicBezTo>
                    <a:pt x="160" y="108"/>
                    <a:pt x="128" y="16"/>
                    <a:pt x="96" y="8"/>
                  </a:cubicBezTo>
                  <a:cubicBezTo>
                    <a:pt x="64" y="0"/>
                    <a:pt x="16" y="128"/>
                    <a:pt x="0" y="152"/>
                  </a:cubicBezTo>
                </a:path>
              </a:pathLst>
            </a:custGeom>
            <a:grpFill/>
            <a:ln w="31750" cap="flat">
              <a:solidFill>
                <a:srgbClr val="FF9900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73" name="直接箭头连接符 72"/>
            <p:cNvCxnSpPr>
              <a:stCxn id="71" idx="0"/>
            </p:cNvCxnSpPr>
            <p:nvPr/>
          </p:nvCxnSpPr>
          <p:spPr>
            <a:xfrm>
              <a:off x="10131654" y="4749694"/>
              <a:ext cx="0" cy="159931"/>
            </a:xfrm>
            <a:prstGeom prst="straightConnector1">
              <a:avLst/>
            </a:prstGeom>
            <a:grpFill/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/>
                <p:cNvSpPr txBox="1"/>
                <p:nvPr/>
              </p:nvSpPr>
              <p:spPr>
                <a:xfrm>
                  <a:off x="10129019" y="4682871"/>
                  <a:ext cx="330155" cy="276999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文本框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9019" y="4682871"/>
                  <a:ext cx="330155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12963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9110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/>
        </p:nvSpPr>
        <p:spPr>
          <a:xfrm>
            <a:off x="8462428" y="4102428"/>
            <a:ext cx="3526970" cy="23811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6.5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双组分连续精馏塔的操作型计算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51910" y="814820"/>
                <a:ext cx="8114320" cy="4703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）冷回流的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精馏段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操作线方程：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𝑹𝑫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）结论：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         </a:t>
                </a:r>
                <a:r>
                  <a:rPr lang="zh-CN" altLang="zh-CN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①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 smtClean="0"/>
                  <a:t>冷回流时精馏段下降的液体</a:t>
                </a:r>
                <a:r>
                  <a:rPr lang="zh-CN" altLang="en-US" sz="2400" dirty="0"/>
                  <a:t>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zh-CN" altLang="en-US" sz="2400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sz="2400" dirty="0" smtClean="0"/>
                  <a:t>泡点</a:t>
                </a:r>
                <a:r>
                  <a:rPr lang="zh-CN" altLang="en-US" sz="2400" dirty="0"/>
                  <a:t>回流</a:t>
                </a:r>
                <a:r>
                  <a:rPr lang="zh-CN" altLang="en-US" sz="2400" dirty="0" smtClean="0"/>
                  <a:t>时精馏段下降的液体量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         ② </a:t>
                </a:r>
                <a:r>
                  <a:rPr lang="zh-CN" altLang="en-US" sz="2400" dirty="0"/>
                  <a:t>完成相同的分离</a:t>
                </a:r>
                <a:r>
                  <a:rPr lang="zh-CN" altLang="en-US" sz="2400" dirty="0" smtClean="0"/>
                  <a:t>任务，所需的理论塔板数少。</a:t>
                </a:r>
                <a:endParaRPr lang="en-US" altLang="zh-CN" sz="24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      </a:t>
                </a:r>
                <a:r>
                  <a:rPr lang="en-US" altLang="zh-CN" sz="240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③ </a:t>
                </a:r>
                <a:r>
                  <a:rPr lang="zh-CN" altLang="en-US" sz="2400" dirty="0"/>
                  <a:t>塔顶冷凝器和塔底再沸器的热负荷增加。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10" y="814820"/>
                <a:ext cx="8114320" cy="4703980"/>
              </a:xfrm>
              <a:prstGeom prst="rect">
                <a:avLst/>
              </a:prstGeom>
              <a:blipFill>
                <a:blip r:embed="rId2"/>
                <a:stretch>
                  <a:fillRect l="-1202" t="-649" r="-376" b="-23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230" y="904131"/>
            <a:ext cx="3526970" cy="290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9083238" y="1527568"/>
                <a:ext cx="2099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238" y="1527568"/>
                <a:ext cx="209994" cy="276999"/>
              </a:xfrm>
              <a:prstGeom prst="rect">
                <a:avLst/>
              </a:prstGeom>
              <a:blipFill>
                <a:blip r:embed="rId4"/>
                <a:stretch>
                  <a:fillRect l="-23529" r="-29412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形标注 3"/>
          <p:cNvSpPr/>
          <p:nvPr/>
        </p:nvSpPr>
        <p:spPr>
          <a:xfrm>
            <a:off x="11339467" y="904131"/>
            <a:ext cx="653733" cy="900436"/>
          </a:xfrm>
          <a:prstGeom prst="wedgeEllipseCallout">
            <a:avLst>
              <a:gd name="adj1" fmla="val -44811"/>
              <a:gd name="adj2" fmla="val 450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冷回流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9910240" y="1804567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240" y="1804567"/>
                <a:ext cx="190757" cy="276999"/>
              </a:xfrm>
              <a:prstGeom prst="rect">
                <a:avLst/>
              </a:prstGeom>
              <a:blipFill>
                <a:blip r:embed="rId5"/>
                <a:stretch>
                  <a:fillRect l="-29032" r="-29032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组合 75"/>
          <p:cNvGrpSpPr/>
          <p:nvPr/>
        </p:nvGrpSpPr>
        <p:grpSpPr>
          <a:xfrm>
            <a:off x="9056582" y="4212274"/>
            <a:ext cx="2478098" cy="2158140"/>
            <a:chOff x="9056582" y="4212274"/>
            <a:chExt cx="2478098" cy="2158140"/>
          </a:xfrm>
          <a:noFill/>
        </p:grpSpPr>
        <p:sp>
          <p:nvSpPr>
            <p:cNvPr id="50" name="流程图: 过程 49"/>
            <p:cNvSpPr/>
            <p:nvPr/>
          </p:nvSpPr>
          <p:spPr>
            <a:xfrm>
              <a:off x="9056582" y="5010115"/>
              <a:ext cx="2478098" cy="595613"/>
            </a:xfrm>
            <a:prstGeom prst="flowChartProcess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第</a:t>
              </a:r>
              <a:r>
                <a:rPr lang="zh-CN" altLang="en-US" b="1" dirty="0" smtClean="0">
                  <a:solidFill>
                    <a:schemeClr val="bg1"/>
                  </a:solidFill>
                </a:rPr>
                <a:t>一块塔板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53" name="直接箭头连接符 52"/>
            <p:cNvCxnSpPr/>
            <p:nvPr/>
          </p:nvCxnSpPr>
          <p:spPr>
            <a:xfrm>
              <a:off x="10950875" y="4245429"/>
              <a:ext cx="0" cy="764686"/>
            </a:xfrm>
            <a:prstGeom prst="straightConnector1">
              <a:avLst/>
            </a:prstGeom>
            <a:grpFill/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/>
                <p:cNvSpPr txBox="1"/>
                <p:nvPr/>
              </p:nvSpPr>
              <p:spPr>
                <a:xfrm>
                  <a:off x="11050480" y="4212274"/>
                  <a:ext cx="192297" cy="276999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本框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0480" y="4212274"/>
                  <a:ext cx="19229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9032" r="-29032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直接箭头连接符 57"/>
            <p:cNvCxnSpPr/>
            <p:nvPr/>
          </p:nvCxnSpPr>
          <p:spPr>
            <a:xfrm>
              <a:off x="10950875" y="5605728"/>
              <a:ext cx="0" cy="764686"/>
            </a:xfrm>
            <a:prstGeom prst="straightConnector1">
              <a:avLst/>
            </a:prstGeom>
            <a:grpFill/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/>
                <p:cNvSpPr txBox="1"/>
                <p:nvPr/>
              </p:nvSpPr>
              <p:spPr>
                <a:xfrm>
                  <a:off x="11050479" y="6048304"/>
                  <a:ext cx="301300" cy="276999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文本框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0479" y="6048304"/>
                  <a:ext cx="30130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8367" r="-10204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直接箭头连接符 55"/>
            <p:cNvCxnSpPr/>
            <p:nvPr/>
          </p:nvCxnSpPr>
          <p:spPr>
            <a:xfrm flipV="1">
              <a:off x="9791114" y="5605730"/>
              <a:ext cx="0" cy="719573"/>
            </a:xfrm>
            <a:prstGeom prst="straightConnector1">
              <a:avLst/>
            </a:prstGeom>
            <a:grpFill/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/>
                <p:cNvSpPr txBox="1"/>
                <p:nvPr/>
              </p:nvSpPr>
              <p:spPr>
                <a:xfrm>
                  <a:off x="9844027" y="6061568"/>
                  <a:ext cx="320537" cy="276999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文本框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4027" y="6061568"/>
                  <a:ext cx="320537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7308" r="-9615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直接箭头连接符 66"/>
            <p:cNvCxnSpPr/>
            <p:nvPr/>
          </p:nvCxnSpPr>
          <p:spPr>
            <a:xfrm flipV="1">
              <a:off x="9791114" y="4290542"/>
              <a:ext cx="0" cy="719573"/>
            </a:xfrm>
            <a:prstGeom prst="straightConnector1">
              <a:avLst/>
            </a:prstGeom>
            <a:grpFill/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/>
                <p:cNvSpPr txBox="1"/>
                <p:nvPr/>
              </p:nvSpPr>
              <p:spPr>
                <a:xfrm>
                  <a:off x="9849043" y="4237393"/>
                  <a:ext cx="209994" cy="276999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文本框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9043" y="4237393"/>
                  <a:ext cx="20999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6471" r="-26471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Freeform 16"/>
            <p:cNvSpPr>
              <a:spLocks/>
            </p:cNvSpPr>
            <p:nvPr/>
          </p:nvSpPr>
          <p:spPr bwMode="auto">
            <a:xfrm>
              <a:off x="9804134" y="4429011"/>
              <a:ext cx="327520" cy="320683"/>
            </a:xfrm>
            <a:custGeom>
              <a:avLst/>
              <a:gdLst>
                <a:gd name="T0" fmla="*/ 192 w 192"/>
                <a:gd name="T1" fmla="*/ 200 h 200"/>
                <a:gd name="T2" fmla="*/ 96 w 192"/>
                <a:gd name="T3" fmla="*/ 8 h 200"/>
                <a:gd name="T4" fmla="*/ 0 w 192"/>
                <a:gd name="T5" fmla="*/ 15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" h="200">
                  <a:moveTo>
                    <a:pt x="192" y="200"/>
                  </a:moveTo>
                  <a:cubicBezTo>
                    <a:pt x="160" y="108"/>
                    <a:pt x="128" y="16"/>
                    <a:pt x="96" y="8"/>
                  </a:cubicBezTo>
                  <a:cubicBezTo>
                    <a:pt x="64" y="0"/>
                    <a:pt x="16" y="128"/>
                    <a:pt x="0" y="152"/>
                  </a:cubicBezTo>
                </a:path>
              </a:pathLst>
            </a:custGeom>
            <a:grpFill/>
            <a:ln w="31750" cap="flat">
              <a:solidFill>
                <a:srgbClr val="FF9900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73" name="直接箭头连接符 72"/>
            <p:cNvCxnSpPr>
              <a:stCxn id="71" idx="0"/>
            </p:cNvCxnSpPr>
            <p:nvPr/>
          </p:nvCxnSpPr>
          <p:spPr>
            <a:xfrm>
              <a:off x="10131654" y="4749694"/>
              <a:ext cx="0" cy="159931"/>
            </a:xfrm>
            <a:prstGeom prst="straightConnector1">
              <a:avLst/>
            </a:prstGeom>
            <a:grpFill/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/>
                <p:cNvSpPr txBox="1"/>
                <p:nvPr/>
              </p:nvSpPr>
              <p:spPr>
                <a:xfrm>
                  <a:off x="10129019" y="4682871"/>
                  <a:ext cx="330155" cy="276999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文本框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9019" y="4682871"/>
                  <a:ext cx="330155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12963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8395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6.5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操作型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分析</a:t>
            </a:r>
            <a:endParaRPr lang="zh-CN" alt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8392" y="803606"/>
            <a:ext cx="5456943" cy="990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6.5.3</a:t>
            </a:r>
            <a:r>
              <a:rPr lang="zh-CN" altLang="en-US" sz="2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2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精馏塔内的温度分布和灵敏板</a:t>
            </a:r>
            <a:endParaRPr lang="en-US" altLang="zh-CN" sz="2600" b="1" dirty="0" smtClean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endParaRPr lang="en-US" altLang="zh-CN" sz="26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77"/>
          <p:cNvGrpSpPr>
            <a:grpSpLocks/>
          </p:cNvGrpSpPr>
          <p:nvPr/>
        </p:nvGrpSpPr>
        <p:grpSpPr bwMode="auto">
          <a:xfrm>
            <a:off x="9196251" y="948055"/>
            <a:ext cx="2810119" cy="3711165"/>
            <a:chOff x="3336" y="384"/>
            <a:chExt cx="2763" cy="2514"/>
          </a:xfrm>
        </p:grpSpPr>
        <p:sp>
          <p:nvSpPr>
            <p:cNvPr id="5" name="Line 19"/>
            <p:cNvSpPr>
              <a:spLocks noChangeShapeType="1"/>
            </p:cNvSpPr>
            <p:nvPr/>
          </p:nvSpPr>
          <p:spPr bwMode="auto">
            <a:xfrm>
              <a:off x="4171" y="1058"/>
              <a:ext cx="0" cy="130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Line 20"/>
            <p:cNvSpPr>
              <a:spLocks noChangeShapeType="1"/>
            </p:cNvSpPr>
            <p:nvPr/>
          </p:nvSpPr>
          <p:spPr bwMode="auto">
            <a:xfrm>
              <a:off x="4637" y="1061"/>
              <a:ext cx="0" cy="13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Arc 21"/>
            <p:cNvSpPr>
              <a:spLocks/>
            </p:cNvSpPr>
            <p:nvPr/>
          </p:nvSpPr>
          <p:spPr bwMode="auto">
            <a:xfrm flipH="1">
              <a:off x="4168" y="889"/>
              <a:ext cx="473" cy="211"/>
            </a:xfrm>
            <a:custGeom>
              <a:avLst/>
              <a:gdLst>
                <a:gd name="G0" fmla="+- 21529 0 0"/>
                <a:gd name="G1" fmla="+- 21600 0 0"/>
                <a:gd name="G2" fmla="+- 21600 0 0"/>
                <a:gd name="T0" fmla="*/ 0 w 43129"/>
                <a:gd name="T1" fmla="*/ 19847 h 21600"/>
                <a:gd name="T2" fmla="*/ 43129 w 43129"/>
                <a:gd name="T3" fmla="*/ 21600 h 21600"/>
                <a:gd name="T4" fmla="*/ 21529 w 4312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29" h="21600" fill="none" extrusionOk="0">
                  <a:moveTo>
                    <a:pt x="0" y="19847"/>
                  </a:moveTo>
                  <a:cubicBezTo>
                    <a:pt x="913" y="8634"/>
                    <a:pt x="10279" y="0"/>
                    <a:pt x="21529" y="0"/>
                  </a:cubicBezTo>
                  <a:cubicBezTo>
                    <a:pt x="33458" y="0"/>
                    <a:pt x="43129" y="9670"/>
                    <a:pt x="43129" y="21600"/>
                  </a:cubicBezTo>
                </a:path>
                <a:path w="43129" h="21600" stroke="0" extrusionOk="0">
                  <a:moveTo>
                    <a:pt x="0" y="19847"/>
                  </a:moveTo>
                  <a:cubicBezTo>
                    <a:pt x="913" y="8634"/>
                    <a:pt x="10279" y="0"/>
                    <a:pt x="21529" y="0"/>
                  </a:cubicBezTo>
                  <a:cubicBezTo>
                    <a:pt x="33458" y="0"/>
                    <a:pt x="43129" y="9670"/>
                    <a:pt x="43129" y="21600"/>
                  </a:cubicBezTo>
                  <a:lnTo>
                    <a:pt x="21529" y="21600"/>
                  </a:lnTo>
                  <a:close/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Arc 22"/>
            <p:cNvSpPr>
              <a:spLocks/>
            </p:cNvSpPr>
            <p:nvPr/>
          </p:nvSpPr>
          <p:spPr bwMode="auto">
            <a:xfrm rot="10833282" flipH="1">
              <a:off x="4165" y="2316"/>
              <a:ext cx="473" cy="210"/>
            </a:xfrm>
            <a:custGeom>
              <a:avLst/>
              <a:gdLst>
                <a:gd name="G0" fmla="+- 21529 0 0"/>
                <a:gd name="G1" fmla="+- 21600 0 0"/>
                <a:gd name="G2" fmla="+- 21600 0 0"/>
                <a:gd name="T0" fmla="*/ 0 w 43129"/>
                <a:gd name="T1" fmla="*/ 19847 h 21600"/>
                <a:gd name="T2" fmla="*/ 43129 w 43129"/>
                <a:gd name="T3" fmla="*/ 21600 h 21600"/>
                <a:gd name="T4" fmla="*/ 21529 w 4312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29" h="21600" fill="none" extrusionOk="0">
                  <a:moveTo>
                    <a:pt x="0" y="19847"/>
                  </a:moveTo>
                  <a:cubicBezTo>
                    <a:pt x="913" y="8634"/>
                    <a:pt x="10279" y="0"/>
                    <a:pt x="21529" y="0"/>
                  </a:cubicBezTo>
                  <a:cubicBezTo>
                    <a:pt x="33458" y="0"/>
                    <a:pt x="43129" y="9670"/>
                    <a:pt x="43129" y="21600"/>
                  </a:cubicBezTo>
                </a:path>
                <a:path w="43129" h="21600" stroke="0" extrusionOk="0">
                  <a:moveTo>
                    <a:pt x="0" y="19847"/>
                  </a:moveTo>
                  <a:cubicBezTo>
                    <a:pt x="913" y="8634"/>
                    <a:pt x="10279" y="0"/>
                    <a:pt x="21529" y="0"/>
                  </a:cubicBezTo>
                  <a:cubicBezTo>
                    <a:pt x="33458" y="0"/>
                    <a:pt x="43129" y="9670"/>
                    <a:pt x="43129" y="21600"/>
                  </a:cubicBezTo>
                  <a:lnTo>
                    <a:pt x="21529" y="21600"/>
                  </a:lnTo>
                  <a:close/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23"/>
            <p:cNvSpPr>
              <a:spLocks noChangeShapeType="1"/>
            </p:cNvSpPr>
            <p:nvPr/>
          </p:nvSpPr>
          <p:spPr bwMode="auto">
            <a:xfrm flipV="1">
              <a:off x="3504" y="1813"/>
              <a:ext cx="67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24"/>
            <p:cNvSpPr>
              <a:spLocks noChangeShapeType="1"/>
            </p:cNvSpPr>
            <p:nvPr/>
          </p:nvSpPr>
          <p:spPr bwMode="auto">
            <a:xfrm>
              <a:off x="4176" y="2112"/>
              <a:ext cx="4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25"/>
            <p:cNvSpPr>
              <a:spLocks noChangeShapeType="1"/>
            </p:cNvSpPr>
            <p:nvPr/>
          </p:nvSpPr>
          <p:spPr bwMode="auto">
            <a:xfrm>
              <a:off x="4404" y="2526"/>
              <a:ext cx="0" cy="21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26"/>
            <p:cNvSpPr>
              <a:spLocks noChangeShapeType="1"/>
            </p:cNvSpPr>
            <p:nvPr/>
          </p:nvSpPr>
          <p:spPr bwMode="auto">
            <a:xfrm>
              <a:off x="4404" y="2736"/>
              <a:ext cx="54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27"/>
            <p:cNvSpPr>
              <a:spLocks noChangeShapeType="1"/>
            </p:cNvSpPr>
            <p:nvPr/>
          </p:nvSpPr>
          <p:spPr bwMode="auto">
            <a:xfrm flipV="1">
              <a:off x="4404" y="553"/>
              <a:ext cx="0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28"/>
            <p:cNvSpPr>
              <a:spLocks noChangeShapeType="1"/>
            </p:cNvSpPr>
            <p:nvPr/>
          </p:nvSpPr>
          <p:spPr bwMode="auto">
            <a:xfrm>
              <a:off x="4404" y="553"/>
              <a:ext cx="19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Oval 29"/>
            <p:cNvSpPr>
              <a:spLocks noChangeArrowheads="1"/>
            </p:cNvSpPr>
            <p:nvPr/>
          </p:nvSpPr>
          <p:spPr bwMode="auto">
            <a:xfrm>
              <a:off x="4578" y="448"/>
              <a:ext cx="196" cy="190"/>
            </a:xfrm>
            <a:prstGeom prst="ellipse">
              <a:avLst/>
            </a:prstGeom>
            <a:noFill/>
            <a:ln w="317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30"/>
            <p:cNvSpPr>
              <a:spLocks noChangeShapeType="1"/>
            </p:cNvSpPr>
            <p:nvPr/>
          </p:nvSpPr>
          <p:spPr bwMode="auto">
            <a:xfrm flipV="1">
              <a:off x="4520" y="384"/>
              <a:ext cx="310" cy="33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31"/>
            <p:cNvSpPr>
              <a:spLocks noChangeShapeType="1"/>
            </p:cNvSpPr>
            <p:nvPr/>
          </p:nvSpPr>
          <p:spPr bwMode="auto">
            <a:xfrm>
              <a:off x="4944" y="1026"/>
              <a:ext cx="702" cy="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3336" y="1542"/>
                  <a:ext cx="583" cy="2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𝐅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 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36" y="1542"/>
                  <a:ext cx="583" cy="271"/>
                </a:xfrm>
                <a:prstGeom prst="rect">
                  <a:avLst/>
                </a:prstGeom>
                <a:blipFill>
                  <a:blip r:embed="rId3"/>
                  <a:stretch>
                    <a:fillRect b="-461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5342" y="759"/>
                  <a:ext cx="659" cy="2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𝐃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i="1" dirty="0"/>
                </a:p>
              </p:txBody>
            </p:sp>
          </mc:Choice>
          <mc:Fallback xmlns="">
            <p:sp>
              <p:nvSpPr>
                <p:cNvPr id="20" name="Text 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42" y="759"/>
                  <a:ext cx="659" cy="271"/>
                </a:xfrm>
                <a:prstGeom prst="rect">
                  <a:avLst/>
                </a:prstGeom>
                <a:blipFill>
                  <a:blip r:embed="rId4"/>
                  <a:stretch>
                    <a:fillRect b="-151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5323" y="2491"/>
                  <a:ext cx="776" cy="2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dirty="0"/>
                </a:p>
              </p:txBody>
            </p:sp>
          </mc:Choice>
          <mc:Fallback xmlns="">
            <p:sp>
              <p:nvSpPr>
                <p:cNvPr id="21" name="Text 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23" y="2491"/>
                  <a:ext cx="776" cy="271"/>
                </a:xfrm>
                <a:prstGeom prst="rect">
                  <a:avLst/>
                </a:prstGeom>
                <a:blipFill>
                  <a:blip r:embed="rId5"/>
                  <a:stretch>
                    <a:fillRect b="-151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Line 35"/>
            <p:cNvSpPr>
              <a:spLocks noChangeShapeType="1"/>
            </p:cNvSpPr>
            <p:nvPr/>
          </p:nvSpPr>
          <p:spPr bwMode="auto">
            <a:xfrm>
              <a:off x="4170" y="1344"/>
              <a:ext cx="4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36"/>
            <p:cNvSpPr>
              <a:spLocks noChangeShapeType="1"/>
            </p:cNvSpPr>
            <p:nvPr/>
          </p:nvSpPr>
          <p:spPr bwMode="auto">
            <a:xfrm>
              <a:off x="4170" y="1536"/>
              <a:ext cx="4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37"/>
            <p:cNvSpPr>
              <a:spLocks noChangeShapeType="1"/>
            </p:cNvSpPr>
            <p:nvPr/>
          </p:nvSpPr>
          <p:spPr bwMode="auto">
            <a:xfrm>
              <a:off x="4170" y="1152"/>
              <a:ext cx="4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38"/>
            <p:cNvSpPr>
              <a:spLocks noChangeShapeType="1"/>
            </p:cNvSpPr>
            <p:nvPr/>
          </p:nvSpPr>
          <p:spPr bwMode="auto">
            <a:xfrm>
              <a:off x="4170" y="2286"/>
              <a:ext cx="4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39"/>
            <p:cNvSpPr>
              <a:spLocks noChangeShapeType="1"/>
            </p:cNvSpPr>
            <p:nvPr/>
          </p:nvSpPr>
          <p:spPr bwMode="auto">
            <a:xfrm>
              <a:off x="4176" y="1920"/>
              <a:ext cx="4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40"/>
            <p:cNvSpPr>
              <a:spLocks noChangeShapeType="1"/>
            </p:cNvSpPr>
            <p:nvPr/>
          </p:nvSpPr>
          <p:spPr bwMode="auto">
            <a:xfrm>
              <a:off x="4170" y="1728"/>
              <a:ext cx="4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41"/>
            <p:cNvSpPr>
              <a:spLocks noChangeShapeType="1"/>
            </p:cNvSpPr>
            <p:nvPr/>
          </p:nvSpPr>
          <p:spPr bwMode="auto">
            <a:xfrm>
              <a:off x="4782" y="546"/>
              <a:ext cx="271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42"/>
            <p:cNvSpPr>
              <a:spLocks noChangeShapeType="1"/>
            </p:cNvSpPr>
            <p:nvPr/>
          </p:nvSpPr>
          <p:spPr bwMode="auto">
            <a:xfrm>
              <a:off x="5040" y="540"/>
              <a:ext cx="0" cy="48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43"/>
            <p:cNvSpPr>
              <a:spLocks noChangeShapeType="1"/>
            </p:cNvSpPr>
            <p:nvPr/>
          </p:nvSpPr>
          <p:spPr bwMode="auto">
            <a:xfrm>
              <a:off x="4944" y="1020"/>
              <a:ext cx="0" cy="22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44"/>
            <p:cNvSpPr>
              <a:spLocks noChangeShapeType="1"/>
            </p:cNvSpPr>
            <p:nvPr/>
          </p:nvSpPr>
          <p:spPr bwMode="auto">
            <a:xfrm>
              <a:off x="4824" y="1026"/>
              <a:ext cx="0" cy="22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Arc 45"/>
            <p:cNvSpPr>
              <a:spLocks/>
            </p:cNvSpPr>
            <p:nvPr/>
          </p:nvSpPr>
          <p:spPr bwMode="auto">
            <a:xfrm flipV="1">
              <a:off x="4825" y="1248"/>
              <a:ext cx="118" cy="73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Line 46"/>
            <p:cNvSpPr>
              <a:spLocks noChangeShapeType="1"/>
            </p:cNvSpPr>
            <p:nvPr/>
          </p:nvSpPr>
          <p:spPr bwMode="auto">
            <a:xfrm flipH="1">
              <a:off x="4626" y="1032"/>
              <a:ext cx="19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Oval 47"/>
            <p:cNvSpPr>
              <a:spLocks noChangeArrowheads="1"/>
            </p:cNvSpPr>
            <p:nvPr/>
          </p:nvSpPr>
          <p:spPr bwMode="auto">
            <a:xfrm>
              <a:off x="4924" y="2632"/>
              <a:ext cx="196" cy="190"/>
            </a:xfrm>
            <a:prstGeom prst="ellipse">
              <a:avLst/>
            </a:prstGeom>
            <a:noFill/>
            <a:ln w="317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Line 48"/>
            <p:cNvSpPr>
              <a:spLocks noChangeShapeType="1"/>
            </p:cNvSpPr>
            <p:nvPr/>
          </p:nvSpPr>
          <p:spPr bwMode="auto">
            <a:xfrm flipV="1">
              <a:off x="4866" y="2562"/>
              <a:ext cx="310" cy="33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49"/>
            <p:cNvSpPr>
              <a:spLocks noChangeShapeType="1"/>
            </p:cNvSpPr>
            <p:nvPr/>
          </p:nvSpPr>
          <p:spPr bwMode="auto">
            <a:xfrm flipV="1">
              <a:off x="5016" y="2400"/>
              <a:ext cx="0" cy="22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50"/>
            <p:cNvSpPr>
              <a:spLocks noChangeShapeType="1"/>
            </p:cNvSpPr>
            <p:nvPr/>
          </p:nvSpPr>
          <p:spPr bwMode="auto">
            <a:xfrm flipH="1">
              <a:off x="4608" y="2400"/>
              <a:ext cx="406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51"/>
            <p:cNvSpPr>
              <a:spLocks noChangeShapeType="1"/>
            </p:cNvSpPr>
            <p:nvPr/>
          </p:nvSpPr>
          <p:spPr bwMode="auto">
            <a:xfrm>
              <a:off x="5104" y="2736"/>
              <a:ext cx="54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48" y="1323010"/>
            <a:ext cx="3592286" cy="4494221"/>
          </a:xfrm>
          <a:prstGeom prst="rect">
            <a:avLst/>
          </a:prstGeom>
        </p:spPr>
      </p:pic>
      <p:grpSp>
        <p:nvGrpSpPr>
          <p:cNvPr id="69" name="组合 68"/>
          <p:cNvGrpSpPr/>
          <p:nvPr/>
        </p:nvGrpSpPr>
        <p:grpSpPr>
          <a:xfrm>
            <a:off x="4405685" y="1437392"/>
            <a:ext cx="4652497" cy="3607116"/>
            <a:chOff x="4354889" y="1437392"/>
            <a:chExt cx="4652497" cy="3607116"/>
          </a:xfrm>
        </p:grpSpPr>
        <p:sp>
          <p:nvSpPr>
            <p:cNvPr id="43" name="Line 49"/>
            <p:cNvSpPr>
              <a:spLocks noChangeShapeType="1"/>
            </p:cNvSpPr>
            <p:nvPr/>
          </p:nvSpPr>
          <p:spPr bwMode="auto">
            <a:xfrm>
              <a:off x="5260309" y="5037842"/>
              <a:ext cx="354271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50"/>
            <p:cNvSpPr>
              <a:spLocks noChangeShapeType="1"/>
            </p:cNvSpPr>
            <p:nvPr/>
          </p:nvSpPr>
          <p:spPr bwMode="auto">
            <a:xfrm flipV="1">
              <a:off x="5260309" y="1437392"/>
              <a:ext cx="0" cy="3600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Text Box 51"/>
            <p:cNvSpPr txBox="1">
              <a:spLocks noChangeArrowheads="1"/>
            </p:cNvSpPr>
            <p:nvPr/>
          </p:nvSpPr>
          <p:spPr bwMode="auto">
            <a:xfrm>
              <a:off x="4818061" y="1481257"/>
              <a:ext cx="539750" cy="946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b="1" dirty="0"/>
                <a:t>板</a:t>
              </a:r>
            </a:p>
            <a:p>
              <a:r>
                <a:rPr lang="zh-CN" altLang="en-US" b="1" dirty="0"/>
                <a:t>号</a:t>
              </a:r>
            </a:p>
          </p:txBody>
        </p:sp>
        <p:grpSp>
          <p:nvGrpSpPr>
            <p:cNvPr id="46" name="Group 52"/>
            <p:cNvGrpSpPr>
              <a:grpSpLocks/>
            </p:cNvGrpSpPr>
            <p:nvPr/>
          </p:nvGrpSpPr>
          <p:grpSpPr bwMode="auto">
            <a:xfrm>
              <a:off x="5836571" y="2013655"/>
              <a:ext cx="1101725" cy="2741612"/>
              <a:chOff x="1066" y="1570"/>
              <a:chExt cx="694" cy="1727"/>
            </a:xfrm>
          </p:grpSpPr>
          <p:sp>
            <p:nvSpPr>
              <p:cNvPr id="61" name="Arc 53"/>
              <p:cNvSpPr>
                <a:spLocks/>
              </p:cNvSpPr>
              <p:nvPr/>
            </p:nvSpPr>
            <p:spPr bwMode="auto">
              <a:xfrm rot="411008">
                <a:off x="1370" y="2446"/>
                <a:ext cx="390" cy="851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" name="Arc 54"/>
              <p:cNvSpPr>
                <a:spLocks/>
              </p:cNvSpPr>
              <p:nvPr/>
            </p:nvSpPr>
            <p:spPr bwMode="auto">
              <a:xfrm rot="10813337">
                <a:off x="1066" y="1570"/>
                <a:ext cx="390" cy="851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7" name="Group 55"/>
            <p:cNvGrpSpPr>
              <a:grpSpLocks/>
            </p:cNvGrpSpPr>
            <p:nvPr/>
          </p:nvGrpSpPr>
          <p:grpSpPr bwMode="auto">
            <a:xfrm>
              <a:off x="5908009" y="2070805"/>
              <a:ext cx="1223962" cy="2747962"/>
              <a:chOff x="1111" y="1606"/>
              <a:chExt cx="771" cy="1731"/>
            </a:xfrm>
          </p:grpSpPr>
          <p:sp>
            <p:nvSpPr>
              <p:cNvPr id="58" name="Line 56"/>
              <p:cNvSpPr>
                <a:spLocks noChangeShapeType="1"/>
              </p:cNvSpPr>
              <p:nvPr/>
            </p:nvSpPr>
            <p:spPr bwMode="auto">
              <a:xfrm>
                <a:off x="1429" y="2160"/>
                <a:ext cx="235" cy="9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Arc 57"/>
              <p:cNvSpPr>
                <a:spLocks/>
              </p:cNvSpPr>
              <p:nvPr/>
            </p:nvSpPr>
            <p:spPr bwMode="auto">
              <a:xfrm rot="362592">
                <a:off x="1519" y="2249"/>
                <a:ext cx="363" cy="1088"/>
              </a:xfrm>
              <a:custGeom>
                <a:avLst/>
                <a:gdLst>
                  <a:gd name="G0" fmla="+- 0 0 0"/>
                  <a:gd name="G1" fmla="+- 21133 0 0"/>
                  <a:gd name="G2" fmla="+- 21600 0 0"/>
                  <a:gd name="T0" fmla="*/ 4468 w 21600"/>
                  <a:gd name="T1" fmla="*/ 0 h 21133"/>
                  <a:gd name="T2" fmla="*/ 21600 w 21600"/>
                  <a:gd name="T3" fmla="*/ 21133 h 21133"/>
                  <a:gd name="T4" fmla="*/ 0 w 21600"/>
                  <a:gd name="T5" fmla="*/ 21133 h 21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133" fill="none" extrusionOk="0">
                    <a:moveTo>
                      <a:pt x="4467" y="0"/>
                    </a:moveTo>
                    <a:cubicBezTo>
                      <a:pt x="14454" y="2111"/>
                      <a:pt x="21600" y="10925"/>
                      <a:pt x="21600" y="21133"/>
                    </a:cubicBezTo>
                  </a:path>
                  <a:path w="21600" h="21133" stroke="0" extrusionOk="0">
                    <a:moveTo>
                      <a:pt x="4467" y="0"/>
                    </a:moveTo>
                    <a:cubicBezTo>
                      <a:pt x="14454" y="2111"/>
                      <a:pt x="21600" y="10925"/>
                      <a:pt x="21600" y="21133"/>
                    </a:cubicBezTo>
                    <a:lnTo>
                      <a:pt x="0" y="21133"/>
                    </a:ln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Arc 58"/>
              <p:cNvSpPr>
                <a:spLocks/>
              </p:cNvSpPr>
              <p:nvPr/>
            </p:nvSpPr>
            <p:spPr bwMode="auto">
              <a:xfrm rot="11273643">
                <a:off x="1111" y="1606"/>
                <a:ext cx="390" cy="54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8" name="Line 59"/>
            <p:cNvSpPr>
              <a:spLocks noChangeShapeType="1"/>
            </p:cNvSpPr>
            <p:nvPr/>
          </p:nvSpPr>
          <p:spPr bwMode="auto">
            <a:xfrm flipV="1">
              <a:off x="5836571" y="2229555"/>
              <a:ext cx="1079500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Line 60"/>
            <p:cNvSpPr>
              <a:spLocks noChangeShapeType="1"/>
            </p:cNvSpPr>
            <p:nvPr/>
          </p:nvSpPr>
          <p:spPr bwMode="auto">
            <a:xfrm flipV="1">
              <a:off x="6195346" y="3166180"/>
              <a:ext cx="1079500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Line 61"/>
            <p:cNvSpPr>
              <a:spLocks noChangeShapeType="1"/>
            </p:cNvSpPr>
            <p:nvPr/>
          </p:nvSpPr>
          <p:spPr bwMode="auto">
            <a:xfrm flipV="1">
              <a:off x="6916071" y="4318705"/>
              <a:ext cx="1079500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Text Box 63"/>
            <p:cNvSpPr txBox="1">
              <a:spLocks noChangeArrowheads="1"/>
            </p:cNvSpPr>
            <p:nvPr/>
          </p:nvSpPr>
          <p:spPr bwMode="auto">
            <a:xfrm>
              <a:off x="5744496" y="1458030"/>
              <a:ext cx="898525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rgbClr val="660033"/>
                  </a:solidFill>
                </a:rPr>
                <a:t>塔顶</a:t>
              </a:r>
            </a:p>
          </p:txBody>
        </p:sp>
        <p:sp>
          <p:nvSpPr>
            <p:cNvPr id="53" name="Text Box 64"/>
            <p:cNvSpPr txBox="1">
              <a:spLocks noChangeArrowheads="1"/>
            </p:cNvSpPr>
            <p:nvPr/>
          </p:nvSpPr>
          <p:spPr bwMode="auto">
            <a:xfrm>
              <a:off x="7131971" y="4463167"/>
              <a:ext cx="8985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rgbClr val="660033"/>
                  </a:solidFill>
                </a:rPr>
                <a:t>塔釜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6895434" y="1912055"/>
                  <a:ext cx="1011815" cy="4531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a14:m>
                  <a:r>
                    <a:rPr lang="zh-CN" altLang="en-US" b="1" dirty="0" smtClean="0"/>
                    <a:t>波动</a:t>
                  </a:r>
                  <a:r>
                    <a:rPr lang="zh-CN" altLang="en-US" b="1" dirty="0"/>
                    <a:t>小</a:t>
                  </a:r>
                </a:p>
              </p:txBody>
            </p:sp>
          </mc:Choice>
          <mc:Fallback>
            <p:sp>
              <p:nvSpPr>
                <p:cNvPr id="54" name="Text 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95434" y="1912055"/>
                  <a:ext cx="1011815" cy="453137"/>
                </a:xfrm>
                <a:prstGeom prst="rect">
                  <a:avLst/>
                </a:prstGeom>
                <a:blipFill>
                  <a:blip r:embed="rId7"/>
                  <a:stretch>
                    <a:fillRect l="-602" r="-6024" b="-1486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7995571" y="4029780"/>
                  <a:ext cx="1011815" cy="4531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a14:m>
                  <a:r>
                    <a:rPr lang="zh-CN" altLang="en-US" b="1" dirty="0" smtClean="0"/>
                    <a:t>波动</a:t>
                  </a:r>
                  <a:r>
                    <a:rPr lang="zh-CN" altLang="en-US" b="1" dirty="0"/>
                    <a:t>小</a:t>
                  </a:r>
                </a:p>
              </p:txBody>
            </p:sp>
          </mc:Choice>
          <mc:Fallback>
            <p:sp>
              <p:nvSpPr>
                <p:cNvPr id="55" name="Text 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95571" y="4029780"/>
                  <a:ext cx="1011815" cy="453137"/>
                </a:xfrm>
                <a:prstGeom prst="rect">
                  <a:avLst/>
                </a:prstGeom>
                <a:blipFill>
                  <a:blip r:embed="rId8"/>
                  <a:stretch>
                    <a:fillRect l="-602" r="-5422" b="-1486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7276434" y="2950280"/>
                  <a:ext cx="1011815" cy="4531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a14:m>
                  <a:r>
                    <a:rPr lang="zh-CN" altLang="en-US" b="1" dirty="0" smtClean="0"/>
                    <a:t>波动</a:t>
                  </a:r>
                  <a:r>
                    <a:rPr lang="zh-CN" altLang="en-US" b="1" dirty="0"/>
                    <a:t>大</a:t>
                  </a:r>
                </a:p>
              </p:txBody>
            </p:sp>
          </mc:Choice>
          <mc:Fallback>
            <p:sp>
              <p:nvSpPr>
                <p:cNvPr id="56" name="Text 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76434" y="2950280"/>
                  <a:ext cx="1011815" cy="453137"/>
                </a:xfrm>
                <a:prstGeom prst="rect">
                  <a:avLst/>
                </a:prstGeom>
                <a:blipFill>
                  <a:blip r:embed="rId9"/>
                  <a:stretch>
                    <a:fillRect l="-602" r="-5422" b="-1486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直接箭头连接符 63"/>
            <p:cNvCxnSpPr/>
            <p:nvPr/>
          </p:nvCxnSpPr>
          <p:spPr>
            <a:xfrm>
              <a:off x="5035128" y="2115872"/>
              <a:ext cx="556" cy="311535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Line 50"/>
            <p:cNvSpPr>
              <a:spLocks noChangeShapeType="1"/>
            </p:cNvSpPr>
            <p:nvPr/>
          </p:nvSpPr>
          <p:spPr bwMode="auto">
            <a:xfrm flipV="1">
              <a:off x="8803023" y="1444058"/>
              <a:ext cx="0" cy="3600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Line 49"/>
            <p:cNvSpPr>
              <a:spLocks noChangeShapeType="1"/>
            </p:cNvSpPr>
            <p:nvPr/>
          </p:nvSpPr>
          <p:spPr bwMode="auto">
            <a:xfrm>
              <a:off x="5269998" y="1450724"/>
              <a:ext cx="354271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椭圆形标注 67"/>
            <p:cNvSpPr/>
            <p:nvPr/>
          </p:nvSpPr>
          <p:spPr>
            <a:xfrm>
              <a:off x="4354889" y="2628707"/>
              <a:ext cx="1283663" cy="558003"/>
            </a:xfrm>
            <a:prstGeom prst="wedgeEllipseCallout">
              <a:avLst>
                <a:gd name="adj1" fmla="val 94830"/>
                <a:gd name="adj2" fmla="val 507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/>
                <a:t>灵敏板</a:t>
              </a: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872588" y="5817231"/>
            <a:ext cx="2632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</a:t>
            </a:r>
            <a:r>
              <a:rPr lang="zh-CN" altLang="en-US" sz="1400" dirty="0" smtClean="0"/>
              <a:t>压强一定时精馏塔内温度和组成的对应关系</a:t>
            </a:r>
            <a:endParaRPr lang="zh-CN" altLang="en-US" sz="1400" dirty="0"/>
          </a:p>
        </p:txBody>
      </p:sp>
      <p:sp>
        <p:nvSpPr>
          <p:cNvPr id="71" name="文本框 70"/>
          <p:cNvSpPr txBox="1"/>
          <p:nvPr/>
        </p:nvSpPr>
        <p:spPr>
          <a:xfrm>
            <a:off x="5744496" y="5044508"/>
            <a:ext cx="263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</a:t>
            </a:r>
            <a:r>
              <a:rPr lang="zh-CN" altLang="en-US" sz="1400" dirty="0" smtClean="0"/>
              <a:t>精馏塔内温度分布曲线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540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6.5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操作型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分析</a:t>
            </a:r>
            <a:endParaRPr lang="zh-CN" alt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8392" y="803606"/>
            <a:ext cx="8382423" cy="52286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）温度分布的意义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：生产中塔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内某处的物料组成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变化一定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可以通过其温度的变化反映出来。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）灵敏板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①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定义： 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当来自于外界的各种干扰使这些板上的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组成发生微小的变化时，这些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变化将通过明显的温度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变化反应出来。这样的塔板就称为灵敏板。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特点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对组成变化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反映最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灵敏。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5000"/>
              </a:lnSpc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③在塔内位置：通常在加料板附近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5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400" b="1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④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意义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：通过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测量和控制灵敏板的温度来调节</a:t>
            </a:r>
          </a:p>
          <a:p>
            <a:pPr>
              <a:lnSpc>
                <a:spcPct val="135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控制塔顶、塔底的产品质量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5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77"/>
          <p:cNvGrpSpPr>
            <a:grpSpLocks/>
          </p:cNvGrpSpPr>
          <p:nvPr/>
        </p:nvGrpSpPr>
        <p:grpSpPr bwMode="auto">
          <a:xfrm>
            <a:off x="7929457" y="948055"/>
            <a:ext cx="4076913" cy="3711165"/>
            <a:chOff x="3336" y="384"/>
            <a:chExt cx="2763" cy="2514"/>
          </a:xfrm>
        </p:grpSpPr>
        <p:sp>
          <p:nvSpPr>
            <p:cNvPr id="5" name="Line 19"/>
            <p:cNvSpPr>
              <a:spLocks noChangeShapeType="1"/>
            </p:cNvSpPr>
            <p:nvPr/>
          </p:nvSpPr>
          <p:spPr bwMode="auto">
            <a:xfrm>
              <a:off x="4171" y="1058"/>
              <a:ext cx="0" cy="130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Line 20"/>
            <p:cNvSpPr>
              <a:spLocks noChangeShapeType="1"/>
            </p:cNvSpPr>
            <p:nvPr/>
          </p:nvSpPr>
          <p:spPr bwMode="auto">
            <a:xfrm>
              <a:off x="4637" y="1061"/>
              <a:ext cx="0" cy="13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Arc 21"/>
            <p:cNvSpPr>
              <a:spLocks/>
            </p:cNvSpPr>
            <p:nvPr/>
          </p:nvSpPr>
          <p:spPr bwMode="auto">
            <a:xfrm flipH="1">
              <a:off x="4168" y="889"/>
              <a:ext cx="473" cy="211"/>
            </a:xfrm>
            <a:custGeom>
              <a:avLst/>
              <a:gdLst>
                <a:gd name="G0" fmla="+- 21529 0 0"/>
                <a:gd name="G1" fmla="+- 21600 0 0"/>
                <a:gd name="G2" fmla="+- 21600 0 0"/>
                <a:gd name="T0" fmla="*/ 0 w 43129"/>
                <a:gd name="T1" fmla="*/ 19847 h 21600"/>
                <a:gd name="T2" fmla="*/ 43129 w 43129"/>
                <a:gd name="T3" fmla="*/ 21600 h 21600"/>
                <a:gd name="T4" fmla="*/ 21529 w 4312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29" h="21600" fill="none" extrusionOk="0">
                  <a:moveTo>
                    <a:pt x="0" y="19847"/>
                  </a:moveTo>
                  <a:cubicBezTo>
                    <a:pt x="913" y="8634"/>
                    <a:pt x="10279" y="0"/>
                    <a:pt x="21529" y="0"/>
                  </a:cubicBezTo>
                  <a:cubicBezTo>
                    <a:pt x="33458" y="0"/>
                    <a:pt x="43129" y="9670"/>
                    <a:pt x="43129" y="21600"/>
                  </a:cubicBezTo>
                </a:path>
                <a:path w="43129" h="21600" stroke="0" extrusionOk="0">
                  <a:moveTo>
                    <a:pt x="0" y="19847"/>
                  </a:moveTo>
                  <a:cubicBezTo>
                    <a:pt x="913" y="8634"/>
                    <a:pt x="10279" y="0"/>
                    <a:pt x="21529" y="0"/>
                  </a:cubicBezTo>
                  <a:cubicBezTo>
                    <a:pt x="33458" y="0"/>
                    <a:pt x="43129" y="9670"/>
                    <a:pt x="43129" y="21600"/>
                  </a:cubicBezTo>
                  <a:lnTo>
                    <a:pt x="21529" y="21600"/>
                  </a:lnTo>
                  <a:close/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Arc 22"/>
            <p:cNvSpPr>
              <a:spLocks/>
            </p:cNvSpPr>
            <p:nvPr/>
          </p:nvSpPr>
          <p:spPr bwMode="auto">
            <a:xfrm rot="10833282" flipH="1">
              <a:off x="4165" y="2316"/>
              <a:ext cx="473" cy="210"/>
            </a:xfrm>
            <a:custGeom>
              <a:avLst/>
              <a:gdLst>
                <a:gd name="G0" fmla="+- 21529 0 0"/>
                <a:gd name="G1" fmla="+- 21600 0 0"/>
                <a:gd name="G2" fmla="+- 21600 0 0"/>
                <a:gd name="T0" fmla="*/ 0 w 43129"/>
                <a:gd name="T1" fmla="*/ 19847 h 21600"/>
                <a:gd name="T2" fmla="*/ 43129 w 43129"/>
                <a:gd name="T3" fmla="*/ 21600 h 21600"/>
                <a:gd name="T4" fmla="*/ 21529 w 4312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29" h="21600" fill="none" extrusionOk="0">
                  <a:moveTo>
                    <a:pt x="0" y="19847"/>
                  </a:moveTo>
                  <a:cubicBezTo>
                    <a:pt x="913" y="8634"/>
                    <a:pt x="10279" y="0"/>
                    <a:pt x="21529" y="0"/>
                  </a:cubicBezTo>
                  <a:cubicBezTo>
                    <a:pt x="33458" y="0"/>
                    <a:pt x="43129" y="9670"/>
                    <a:pt x="43129" y="21600"/>
                  </a:cubicBezTo>
                </a:path>
                <a:path w="43129" h="21600" stroke="0" extrusionOk="0">
                  <a:moveTo>
                    <a:pt x="0" y="19847"/>
                  </a:moveTo>
                  <a:cubicBezTo>
                    <a:pt x="913" y="8634"/>
                    <a:pt x="10279" y="0"/>
                    <a:pt x="21529" y="0"/>
                  </a:cubicBezTo>
                  <a:cubicBezTo>
                    <a:pt x="33458" y="0"/>
                    <a:pt x="43129" y="9670"/>
                    <a:pt x="43129" y="21600"/>
                  </a:cubicBezTo>
                  <a:lnTo>
                    <a:pt x="21529" y="21600"/>
                  </a:lnTo>
                  <a:close/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23"/>
            <p:cNvSpPr>
              <a:spLocks noChangeShapeType="1"/>
            </p:cNvSpPr>
            <p:nvPr/>
          </p:nvSpPr>
          <p:spPr bwMode="auto">
            <a:xfrm flipV="1">
              <a:off x="3504" y="1813"/>
              <a:ext cx="67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24"/>
            <p:cNvSpPr>
              <a:spLocks noChangeShapeType="1"/>
            </p:cNvSpPr>
            <p:nvPr/>
          </p:nvSpPr>
          <p:spPr bwMode="auto">
            <a:xfrm>
              <a:off x="4176" y="2112"/>
              <a:ext cx="4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25"/>
            <p:cNvSpPr>
              <a:spLocks noChangeShapeType="1"/>
            </p:cNvSpPr>
            <p:nvPr/>
          </p:nvSpPr>
          <p:spPr bwMode="auto">
            <a:xfrm>
              <a:off x="4404" y="2526"/>
              <a:ext cx="0" cy="21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26"/>
            <p:cNvSpPr>
              <a:spLocks noChangeShapeType="1"/>
            </p:cNvSpPr>
            <p:nvPr/>
          </p:nvSpPr>
          <p:spPr bwMode="auto">
            <a:xfrm>
              <a:off x="4404" y="2736"/>
              <a:ext cx="54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27"/>
            <p:cNvSpPr>
              <a:spLocks noChangeShapeType="1"/>
            </p:cNvSpPr>
            <p:nvPr/>
          </p:nvSpPr>
          <p:spPr bwMode="auto">
            <a:xfrm flipV="1">
              <a:off x="4404" y="553"/>
              <a:ext cx="0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28"/>
            <p:cNvSpPr>
              <a:spLocks noChangeShapeType="1"/>
            </p:cNvSpPr>
            <p:nvPr/>
          </p:nvSpPr>
          <p:spPr bwMode="auto">
            <a:xfrm>
              <a:off x="4404" y="553"/>
              <a:ext cx="19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Oval 29"/>
            <p:cNvSpPr>
              <a:spLocks noChangeArrowheads="1"/>
            </p:cNvSpPr>
            <p:nvPr/>
          </p:nvSpPr>
          <p:spPr bwMode="auto">
            <a:xfrm>
              <a:off x="4578" y="448"/>
              <a:ext cx="196" cy="190"/>
            </a:xfrm>
            <a:prstGeom prst="ellipse">
              <a:avLst/>
            </a:prstGeom>
            <a:noFill/>
            <a:ln w="317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30"/>
            <p:cNvSpPr>
              <a:spLocks noChangeShapeType="1"/>
            </p:cNvSpPr>
            <p:nvPr/>
          </p:nvSpPr>
          <p:spPr bwMode="auto">
            <a:xfrm flipV="1">
              <a:off x="4520" y="384"/>
              <a:ext cx="310" cy="33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31"/>
            <p:cNvSpPr>
              <a:spLocks noChangeShapeType="1"/>
            </p:cNvSpPr>
            <p:nvPr/>
          </p:nvSpPr>
          <p:spPr bwMode="auto">
            <a:xfrm>
              <a:off x="4944" y="1026"/>
              <a:ext cx="702" cy="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3336" y="1542"/>
                  <a:ext cx="583" cy="2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𝐅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 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36" y="1542"/>
                  <a:ext cx="583" cy="271"/>
                </a:xfrm>
                <a:prstGeom prst="rect">
                  <a:avLst/>
                </a:prstGeom>
                <a:blipFill>
                  <a:blip r:embed="rId3"/>
                  <a:stretch>
                    <a:fillRect b="-461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5342" y="759"/>
                  <a:ext cx="659" cy="2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𝐃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i="1" dirty="0"/>
                </a:p>
              </p:txBody>
            </p:sp>
          </mc:Choice>
          <mc:Fallback xmlns="">
            <p:sp>
              <p:nvSpPr>
                <p:cNvPr id="20" name="Text 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42" y="759"/>
                  <a:ext cx="659" cy="271"/>
                </a:xfrm>
                <a:prstGeom prst="rect">
                  <a:avLst/>
                </a:prstGeom>
                <a:blipFill>
                  <a:blip r:embed="rId4"/>
                  <a:stretch>
                    <a:fillRect b="-151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5323" y="2491"/>
                  <a:ext cx="776" cy="2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dirty="0"/>
                </a:p>
              </p:txBody>
            </p:sp>
          </mc:Choice>
          <mc:Fallback xmlns="">
            <p:sp>
              <p:nvSpPr>
                <p:cNvPr id="21" name="Text 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23" y="2491"/>
                  <a:ext cx="776" cy="271"/>
                </a:xfrm>
                <a:prstGeom prst="rect">
                  <a:avLst/>
                </a:prstGeom>
                <a:blipFill>
                  <a:blip r:embed="rId5"/>
                  <a:stretch>
                    <a:fillRect b="-151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Line 35"/>
            <p:cNvSpPr>
              <a:spLocks noChangeShapeType="1"/>
            </p:cNvSpPr>
            <p:nvPr/>
          </p:nvSpPr>
          <p:spPr bwMode="auto">
            <a:xfrm>
              <a:off x="4170" y="1344"/>
              <a:ext cx="4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36"/>
            <p:cNvSpPr>
              <a:spLocks noChangeShapeType="1"/>
            </p:cNvSpPr>
            <p:nvPr/>
          </p:nvSpPr>
          <p:spPr bwMode="auto">
            <a:xfrm>
              <a:off x="4170" y="1536"/>
              <a:ext cx="4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37"/>
            <p:cNvSpPr>
              <a:spLocks noChangeShapeType="1"/>
            </p:cNvSpPr>
            <p:nvPr/>
          </p:nvSpPr>
          <p:spPr bwMode="auto">
            <a:xfrm>
              <a:off x="4170" y="1152"/>
              <a:ext cx="4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38"/>
            <p:cNvSpPr>
              <a:spLocks noChangeShapeType="1"/>
            </p:cNvSpPr>
            <p:nvPr/>
          </p:nvSpPr>
          <p:spPr bwMode="auto">
            <a:xfrm>
              <a:off x="4170" y="2286"/>
              <a:ext cx="4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39"/>
            <p:cNvSpPr>
              <a:spLocks noChangeShapeType="1"/>
            </p:cNvSpPr>
            <p:nvPr/>
          </p:nvSpPr>
          <p:spPr bwMode="auto">
            <a:xfrm>
              <a:off x="4176" y="1920"/>
              <a:ext cx="4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40"/>
            <p:cNvSpPr>
              <a:spLocks noChangeShapeType="1"/>
            </p:cNvSpPr>
            <p:nvPr/>
          </p:nvSpPr>
          <p:spPr bwMode="auto">
            <a:xfrm>
              <a:off x="4170" y="1728"/>
              <a:ext cx="4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41"/>
            <p:cNvSpPr>
              <a:spLocks noChangeShapeType="1"/>
            </p:cNvSpPr>
            <p:nvPr/>
          </p:nvSpPr>
          <p:spPr bwMode="auto">
            <a:xfrm>
              <a:off x="4782" y="546"/>
              <a:ext cx="271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42"/>
            <p:cNvSpPr>
              <a:spLocks noChangeShapeType="1"/>
            </p:cNvSpPr>
            <p:nvPr/>
          </p:nvSpPr>
          <p:spPr bwMode="auto">
            <a:xfrm>
              <a:off x="5040" y="540"/>
              <a:ext cx="0" cy="48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43"/>
            <p:cNvSpPr>
              <a:spLocks noChangeShapeType="1"/>
            </p:cNvSpPr>
            <p:nvPr/>
          </p:nvSpPr>
          <p:spPr bwMode="auto">
            <a:xfrm>
              <a:off x="4944" y="1020"/>
              <a:ext cx="0" cy="22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44"/>
            <p:cNvSpPr>
              <a:spLocks noChangeShapeType="1"/>
            </p:cNvSpPr>
            <p:nvPr/>
          </p:nvSpPr>
          <p:spPr bwMode="auto">
            <a:xfrm>
              <a:off x="4824" y="1026"/>
              <a:ext cx="0" cy="22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Arc 45"/>
            <p:cNvSpPr>
              <a:spLocks/>
            </p:cNvSpPr>
            <p:nvPr/>
          </p:nvSpPr>
          <p:spPr bwMode="auto">
            <a:xfrm flipV="1">
              <a:off x="4825" y="1248"/>
              <a:ext cx="118" cy="73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Line 46"/>
            <p:cNvSpPr>
              <a:spLocks noChangeShapeType="1"/>
            </p:cNvSpPr>
            <p:nvPr/>
          </p:nvSpPr>
          <p:spPr bwMode="auto">
            <a:xfrm flipH="1">
              <a:off x="4626" y="1032"/>
              <a:ext cx="19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Oval 47"/>
            <p:cNvSpPr>
              <a:spLocks noChangeArrowheads="1"/>
            </p:cNvSpPr>
            <p:nvPr/>
          </p:nvSpPr>
          <p:spPr bwMode="auto">
            <a:xfrm>
              <a:off x="4924" y="2632"/>
              <a:ext cx="196" cy="190"/>
            </a:xfrm>
            <a:prstGeom prst="ellipse">
              <a:avLst/>
            </a:prstGeom>
            <a:noFill/>
            <a:ln w="317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Line 48"/>
            <p:cNvSpPr>
              <a:spLocks noChangeShapeType="1"/>
            </p:cNvSpPr>
            <p:nvPr/>
          </p:nvSpPr>
          <p:spPr bwMode="auto">
            <a:xfrm flipV="1">
              <a:off x="4866" y="2562"/>
              <a:ext cx="310" cy="33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49"/>
            <p:cNvSpPr>
              <a:spLocks noChangeShapeType="1"/>
            </p:cNvSpPr>
            <p:nvPr/>
          </p:nvSpPr>
          <p:spPr bwMode="auto">
            <a:xfrm flipV="1">
              <a:off x="5016" y="2400"/>
              <a:ext cx="0" cy="22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50"/>
            <p:cNvSpPr>
              <a:spLocks noChangeShapeType="1"/>
            </p:cNvSpPr>
            <p:nvPr/>
          </p:nvSpPr>
          <p:spPr bwMode="auto">
            <a:xfrm flipH="1">
              <a:off x="4608" y="2400"/>
              <a:ext cx="406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51"/>
            <p:cNvSpPr>
              <a:spLocks noChangeShapeType="1"/>
            </p:cNvSpPr>
            <p:nvPr/>
          </p:nvSpPr>
          <p:spPr bwMode="auto">
            <a:xfrm>
              <a:off x="5104" y="2736"/>
              <a:ext cx="54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5097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2227" cy="48447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6.5.4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双组分精馏的操作型计算</a:t>
                </a:r>
                <a:endParaRPr lang="en-US" altLang="zh-CN" sz="26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已知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量：</a:t>
                </a:r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）相平衡曲线：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相对挥发度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𝜶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den>
                    </m:f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）全塔总板数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𝑵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及加料板位置（精馏段有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块理论板）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）原料量及组成（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）进料热状况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）回流比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）塔顶馏出液的采出率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den>
                    </m:f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拟解决的问题：</a:t>
                </a:r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）当操作条件变化时，塔顶产品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如何变化？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）当操作条件变化时，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塔底产品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如何变化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？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4844788"/>
              </a:xfrm>
              <a:prstGeom prst="rect">
                <a:avLst/>
              </a:prstGeom>
              <a:blipFill>
                <a:blip r:embed="rId2"/>
                <a:stretch>
                  <a:fillRect l="-952" t="-1259" b="-2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6.5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操作型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分析</a:t>
            </a:r>
            <a:endParaRPr lang="zh-CN" alt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32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2227" cy="5398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6.5.4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双组分精馏的操作型计算</a:t>
                </a:r>
                <a:endParaRPr lang="en-US" altLang="zh-CN" sz="26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拟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采用的方法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）分析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法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①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根据已知条件及变化条件来确定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den>
                    </m:f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或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如何变化？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②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根据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𝑵</m:t>
                    </m:r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及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den>
                    </m:f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或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确定精馏段或提馏段的分离能力。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③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根据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确定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的变化趋势。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④ 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通过全塔物料衡算来约定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）试差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法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① 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② 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由全塔物料衡算求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）；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③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梯级图法或逐板计算法求出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④ 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若两者足够接近，计算结果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有效，否则返回重新假设。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5398914"/>
              </a:xfrm>
              <a:prstGeom prst="rect">
                <a:avLst/>
              </a:prstGeom>
              <a:blipFill>
                <a:blip r:embed="rId2"/>
                <a:stretch>
                  <a:fillRect l="-952" t="-1130" b="-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6.5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操作型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分析</a:t>
            </a:r>
            <a:endParaRPr lang="zh-CN" alt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96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65713" y="727549"/>
                <a:ext cx="11522227" cy="5883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6.5.1.2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再沸器的热量衡算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）热量衡算范围：全塔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）基准：单位时间（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𝒉</m:t>
                    </m:r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），焓值（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0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℃ </m:t>
                    </m:r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液体）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）范围：    ，忽略热损失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）热量衡算方程：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  </a:t>
                </a:r>
              </a:p>
              <a:p>
                <a:endParaRPr lang="en-US" altLang="zh-CN" sz="2400" b="1" dirty="0"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𝑭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𝑾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</m:oMath>
                </a14:m>
                <a:endParaRPr lang="en-US" altLang="zh-CN" sz="2400" b="1" i="1" dirty="0" smtClean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/>
                  <a:t>		</a:t>
                </a:r>
                <a:endParaRPr lang="zh-CN" altLang="en-US" sz="2400" b="1" dirty="0"/>
              </a:p>
              <a:p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13" y="727549"/>
                <a:ext cx="11522227" cy="5883662"/>
              </a:xfrm>
              <a:prstGeom prst="rect">
                <a:avLst/>
              </a:prstGeom>
              <a:blipFill>
                <a:blip r:embed="rId2"/>
                <a:stretch>
                  <a:fillRect l="-793" t="-5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8654255" y="2142309"/>
            <a:ext cx="3523796" cy="4396388"/>
            <a:chOff x="8654255" y="2142309"/>
            <a:chExt cx="3523796" cy="4396388"/>
          </a:xfrm>
        </p:grpSpPr>
        <p:grpSp>
          <p:nvGrpSpPr>
            <p:cNvPr id="5" name="Group 94"/>
            <p:cNvGrpSpPr>
              <a:grpSpLocks/>
            </p:cNvGrpSpPr>
            <p:nvPr/>
          </p:nvGrpSpPr>
          <p:grpSpPr bwMode="auto">
            <a:xfrm>
              <a:off x="8790780" y="2142309"/>
              <a:ext cx="3046413" cy="4396388"/>
              <a:chOff x="3523" y="890"/>
              <a:chExt cx="1919" cy="2676"/>
            </a:xfrm>
            <a:noFill/>
          </p:grpSpPr>
          <p:sp>
            <p:nvSpPr>
              <p:cNvPr id="6" name="Line 8"/>
              <p:cNvSpPr>
                <a:spLocks noChangeShapeType="1"/>
              </p:cNvSpPr>
              <p:nvPr/>
            </p:nvSpPr>
            <p:spPr bwMode="auto">
              <a:xfrm>
                <a:off x="3955" y="1518"/>
                <a:ext cx="0" cy="1534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" name="Line 9"/>
              <p:cNvSpPr>
                <a:spLocks noChangeShapeType="1"/>
              </p:cNvSpPr>
              <p:nvPr/>
            </p:nvSpPr>
            <p:spPr bwMode="auto">
              <a:xfrm>
                <a:off x="4421" y="1521"/>
                <a:ext cx="0" cy="1531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Arc 10"/>
              <p:cNvSpPr>
                <a:spLocks/>
              </p:cNvSpPr>
              <p:nvPr/>
            </p:nvSpPr>
            <p:spPr bwMode="auto">
              <a:xfrm flipH="1">
                <a:off x="3952" y="1349"/>
                <a:ext cx="473" cy="211"/>
              </a:xfrm>
              <a:custGeom>
                <a:avLst/>
                <a:gdLst>
                  <a:gd name="G0" fmla="+- 21529 0 0"/>
                  <a:gd name="G1" fmla="+- 21600 0 0"/>
                  <a:gd name="G2" fmla="+- 21600 0 0"/>
                  <a:gd name="T0" fmla="*/ 0 w 43129"/>
                  <a:gd name="T1" fmla="*/ 19847 h 21600"/>
                  <a:gd name="T2" fmla="*/ 43129 w 43129"/>
                  <a:gd name="T3" fmla="*/ 21600 h 21600"/>
                  <a:gd name="T4" fmla="*/ 21529 w 43129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29" h="21600" fill="none" extrusionOk="0">
                    <a:moveTo>
                      <a:pt x="0" y="19847"/>
                    </a:moveTo>
                    <a:cubicBezTo>
                      <a:pt x="913" y="8634"/>
                      <a:pt x="10279" y="0"/>
                      <a:pt x="21529" y="0"/>
                    </a:cubicBezTo>
                    <a:cubicBezTo>
                      <a:pt x="33458" y="0"/>
                      <a:pt x="43129" y="9670"/>
                      <a:pt x="43129" y="21600"/>
                    </a:cubicBezTo>
                  </a:path>
                  <a:path w="43129" h="21600" stroke="0" extrusionOk="0">
                    <a:moveTo>
                      <a:pt x="0" y="19847"/>
                    </a:moveTo>
                    <a:cubicBezTo>
                      <a:pt x="913" y="8634"/>
                      <a:pt x="10279" y="0"/>
                      <a:pt x="21529" y="0"/>
                    </a:cubicBezTo>
                    <a:cubicBezTo>
                      <a:pt x="33458" y="0"/>
                      <a:pt x="43129" y="9670"/>
                      <a:pt x="43129" y="21600"/>
                    </a:cubicBezTo>
                    <a:lnTo>
                      <a:pt x="21529" y="21600"/>
                    </a:lnTo>
                    <a:close/>
                  </a:path>
                </a:pathLst>
              </a:cu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Arc 11"/>
              <p:cNvSpPr>
                <a:spLocks/>
              </p:cNvSpPr>
              <p:nvPr/>
            </p:nvSpPr>
            <p:spPr bwMode="auto">
              <a:xfrm rot="10833282" flipH="1">
                <a:off x="3949" y="2998"/>
                <a:ext cx="473" cy="210"/>
              </a:xfrm>
              <a:custGeom>
                <a:avLst/>
                <a:gdLst>
                  <a:gd name="G0" fmla="+- 21529 0 0"/>
                  <a:gd name="G1" fmla="+- 21600 0 0"/>
                  <a:gd name="G2" fmla="+- 21600 0 0"/>
                  <a:gd name="T0" fmla="*/ 0 w 43129"/>
                  <a:gd name="T1" fmla="*/ 19847 h 21600"/>
                  <a:gd name="T2" fmla="*/ 43129 w 43129"/>
                  <a:gd name="T3" fmla="*/ 21600 h 21600"/>
                  <a:gd name="T4" fmla="*/ 21529 w 43129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29" h="21600" fill="none" extrusionOk="0">
                    <a:moveTo>
                      <a:pt x="0" y="19847"/>
                    </a:moveTo>
                    <a:cubicBezTo>
                      <a:pt x="913" y="8634"/>
                      <a:pt x="10279" y="0"/>
                      <a:pt x="21529" y="0"/>
                    </a:cubicBezTo>
                    <a:cubicBezTo>
                      <a:pt x="33458" y="0"/>
                      <a:pt x="43129" y="9670"/>
                      <a:pt x="43129" y="21600"/>
                    </a:cubicBezTo>
                  </a:path>
                  <a:path w="43129" h="21600" stroke="0" extrusionOk="0">
                    <a:moveTo>
                      <a:pt x="0" y="19847"/>
                    </a:moveTo>
                    <a:cubicBezTo>
                      <a:pt x="913" y="8634"/>
                      <a:pt x="10279" y="0"/>
                      <a:pt x="21529" y="0"/>
                    </a:cubicBezTo>
                    <a:cubicBezTo>
                      <a:pt x="33458" y="0"/>
                      <a:pt x="43129" y="9670"/>
                      <a:pt x="43129" y="21600"/>
                    </a:cubicBezTo>
                    <a:lnTo>
                      <a:pt x="21529" y="21600"/>
                    </a:lnTo>
                    <a:close/>
                  </a:path>
                </a:pathLst>
              </a:cu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Line 12"/>
              <p:cNvSpPr>
                <a:spLocks noChangeShapeType="1"/>
              </p:cNvSpPr>
              <p:nvPr/>
            </p:nvSpPr>
            <p:spPr bwMode="auto">
              <a:xfrm>
                <a:off x="3523" y="2272"/>
                <a:ext cx="437" cy="1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Line 13"/>
              <p:cNvSpPr>
                <a:spLocks noChangeShapeType="1"/>
              </p:cNvSpPr>
              <p:nvPr/>
            </p:nvSpPr>
            <p:spPr bwMode="auto">
              <a:xfrm>
                <a:off x="4188" y="3208"/>
                <a:ext cx="0" cy="21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Line 15"/>
              <p:cNvSpPr>
                <a:spLocks noChangeShapeType="1"/>
              </p:cNvSpPr>
              <p:nvPr/>
            </p:nvSpPr>
            <p:spPr bwMode="auto">
              <a:xfrm flipV="1">
                <a:off x="4188" y="1013"/>
                <a:ext cx="0" cy="336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Line 16"/>
              <p:cNvSpPr>
                <a:spLocks noChangeShapeType="1"/>
              </p:cNvSpPr>
              <p:nvPr/>
            </p:nvSpPr>
            <p:spPr bwMode="auto">
              <a:xfrm>
                <a:off x="4188" y="1013"/>
                <a:ext cx="624" cy="13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Oval 17"/>
              <p:cNvSpPr>
                <a:spLocks noChangeArrowheads="1"/>
              </p:cNvSpPr>
              <p:nvPr/>
            </p:nvSpPr>
            <p:spPr bwMode="auto">
              <a:xfrm>
                <a:off x="4721" y="1117"/>
                <a:ext cx="196" cy="190"/>
              </a:xfrm>
              <a:prstGeom prst="ellipse">
                <a:avLst/>
              </a:prstGeom>
              <a:grpFill/>
              <a:ln w="317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" name="Line 19"/>
              <p:cNvSpPr>
                <a:spLocks noChangeShapeType="1"/>
              </p:cNvSpPr>
              <p:nvPr/>
            </p:nvSpPr>
            <p:spPr bwMode="auto">
              <a:xfrm>
                <a:off x="4728" y="1486"/>
                <a:ext cx="528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23"/>
              <p:cNvSpPr>
                <a:spLocks noChangeShapeType="1"/>
              </p:cNvSpPr>
              <p:nvPr/>
            </p:nvSpPr>
            <p:spPr bwMode="auto">
              <a:xfrm>
                <a:off x="3954" y="1900"/>
                <a:ext cx="46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Line 24"/>
              <p:cNvSpPr>
                <a:spLocks noChangeShapeType="1"/>
              </p:cNvSpPr>
              <p:nvPr/>
            </p:nvSpPr>
            <p:spPr bwMode="auto">
              <a:xfrm>
                <a:off x="3954" y="1660"/>
                <a:ext cx="46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Line 25"/>
              <p:cNvSpPr>
                <a:spLocks noChangeShapeType="1"/>
              </p:cNvSpPr>
              <p:nvPr/>
            </p:nvSpPr>
            <p:spPr bwMode="auto">
              <a:xfrm>
                <a:off x="3956" y="2764"/>
                <a:ext cx="45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Line 26"/>
              <p:cNvSpPr>
                <a:spLocks noChangeShapeType="1"/>
              </p:cNvSpPr>
              <p:nvPr/>
            </p:nvSpPr>
            <p:spPr bwMode="auto">
              <a:xfrm>
                <a:off x="3960" y="2332"/>
                <a:ext cx="46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Line 28"/>
              <p:cNvSpPr>
                <a:spLocks noChangeShapeType="1"/>
              </p:cNvSpPr>
              <p:nvPr/>
            </p:nvSpPr>
            <p:spPr bwMode="auto">
              <a:xfrm>
                <a:off x="4812" y="1298"/>
                <a:ext cx="12" cy="182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Line 29"/>
              <p:cNvSpPr>
                <a:spLocks noChangeShapeType="1"/>
              </p:cNvSpPr>
              <p:nvPr/>
            </p:nvSpPr>
            <p:spPr bwMode="auto">
              <a:xfrm>
                <a:off x="4728" y="1480"/>
                <a:ext cx="0" cy="228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Line 30"/>
              <p:cNvSpPr>
                <a:spLocks noChangeShapeType="1"/>
              </p:cNvSpPr>
              <p:nvPr/>
            </p:nvSpPr>
            <p:spPr bwMode="auto">
              <a:xfrm>
                <a:off x="4608" y="1486"/>
                <a:ext cx="0" cy="228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Arc 31"/>
              <p:cNvSpPr>
                <a:spLocks/>
              </p:cNvSpPr>
              <p:nvPr/>
            </p:nvSpPr>
            <p:spPr bwMode="auto">
              <a:xfrm flipV="1">
                <a:off x="4609" y="1708"/>
                <a:ext cx="118" cy="73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43200"/>
                  <a:gd name="T1" fmla="*/ 21600 h 21600"/>
                  <a:gd name="T2" fmla="*/ 43200 w 43200"/>
                  <a:gd name="T3" fmla="*/ 21600 h 21600"/>
                  <a:gd name="T4" fmla="*/ 21600 w 432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0" y="21599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</a:path>
                  <a:path w="43200" h="21600" stroke="0" extrusionOk="0">
                    <a:moveTo>
                      <a:pt x="0" y="21599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Line 32"/>
              <p:cNvSpPr>
                <a:spLocks noChangeShapeType="1"/>
              </p:cNvSpPr>
              <p:nvPr/>
            </p:nvSpPr>
            <p:spPr bwMode="auto">
              <a:xfrm flipH="1">
                <a:off x="4410" y="1492"/>
                <a:ext cx="192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Oval 33"/>
              <p:cNvSpPr>
                <a:spLocks noChangeArrowheads="1"/>
              </p:cNvSpPr>
              <p:nvPr/>
            </p:nvSpPr>
            <p:spPr bwMode="auto">
              <a:xfrm>
                <a:off x="4785" y="2886"/>
                <a:ext cx="227" cy="281"/>
              </a:xfrm>
              <a:prstGeom prst="ellipse">
                <a:avLst/>
              </a:prstGeom>
              <a:grpFill/>
              <a:ln w="317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Line 35"/>
              <p:cNvSpPr>
                <a:spLocks noChangeShapeType="1"/>
              </p:cNvSpPr>
              <p:nvPr/>
            </p:nvSpPr>
            <p:spPr bwMode="auto">
              <a:xfrm flipH="1" flipV="1">
                <a:off x="4876" y="3158"/>
                <a:ext cx="0" cy="272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Line 36"/>
              <p:cNvSpPr>
                <a:spLocks noChangeShapeType="1"/>
              </p:cNvSpPr>
              <p:nvPr/>
            </p:nvSpPr>
            <p:spPr bwMode="auto">
              <a:xfrm flipH="1">
                <a:off x="4420" y="2976"/>
                <a:ext cx="365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Line 37"/>
              <p:cNvSpPr>
                <a:spLocks noChangeShapeType="1"/>
              </p:cNvSpPr>
              <p:nvPr/>
            </p:nvSpPr>
            <p:spPr bwMode="auto">
              <a:xfrm flipV="1">
                <a:off x="4195" y="3418"/>
                <a:ext cx="1247" cy="12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Line 47"/>
              <p:cNvSpPr>
                <a:spLocks noChangeShapeType="1"/>
              </p:cNvSpPr>
              <p:nvPr/>
            </p:nvSpPr>
            <p:spPr bwMode="auto">
              <a:xfrm>
                <a:off x="3950" y="3034"/>
                <a:ext cx="480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48"/>
              <p:cNvSpPr>
                <a:spLocks noChangeShapeType="1"/>
              </p:cNvSpPr>
              <p:nvPr/>
            </p:nvSpPr>
            <p:spPr bwMode="auto">
              <a:xfrm>
                <a:off x="4112" y="3142"/>
                <a:ext cx="144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49"/>
              <p:cNvSpPr>
                <a:spLocks noChangeShapeType="1"/>
              </p:cNvSpPr>
              <p:nvPr/>
            </p:nvSpPr>
            <p:spPr bwMode="auto">
              <a:xfrm>
                <a:off x="4112" y="3082"/>
                <a:ext cx="192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62"/>
              <p:cNvSpPr>
                <a:spLocks noChangeShapeType="1"/>
              </p:cNvSpPr>
              <p:nvPr/>
            </p:nvSpPr>
            <p:spPr bwMode="auto">
              <a:xfrm>
                <a:off x="4812" y="1026"/>
                <a:ext cx="0" cy="9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6" name="Group 66"/>
              <p:cNvGrpSpPr>
                <a:grpSpLocks/>
              </p:cNvGrpSpPr>
              <p:nvPr/>
            </p:nvGrpSpPr>
            <p:grpSpPr bwMode="auto">
              <a:xfrm>
                <a:off x="4766" y="1138"/>
                <a:ext cx="363" cy="130"/>
                <a:chOff x="4830" y="1752"/>
                <a:chExt cx="363" cy="130"/>
              </a:xfrm>
              <a:grpFill/>
            </p:grpSpPr>
            <p:sp>
              <p:nvSpPr>
                <p:cNvPr id="53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4830" y="1752"/>
                  <a:ext cx="363" cy="18"/>
                </a:xfrm>
                <a:prstGeom prst="line">
                  <a:avLst/>
                </a:prstGeom>
                <a:grpFill/>
                <a:ln w="31750">
                  <a:solidFill>
                    <a:schemeClr val="accent2"/>
                  </a:solidFill>
                  <a:round/>
                  <a:headEnd/>
                  <a:tailEnd type="triangle" w="sm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" name="Line 63"/>
                <p:cNvSpPr>
                  <a:spLocks noChangeShapeType="1"/>
                </p:cNvSpPr>
                <p:nvPr/>
              </p:nvSpPr>
              <p:spPr bwMode="auto">
                <a:xfrm>
                  <a:off x="4830" y="1776"/>
                  <a:ext cx="137" cy="45"/>
                </a:xfrm>
                <a:prstGeom prst="line">
                  <a:avLst/>
                </a:prstGeom>
                <a:grpFill/>
                <a:ln w="31750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5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4830" y="1829"/>
                  <a:ext cx="137" cy="45"/>
                </a:xfrm>
                <a:prstGeom prst="line">
                  <a:avLst/>
                </a:prstGeom>
                <a:grpFill/>
                <a:ln w="31750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4830" y="1864"/>
                  <a:ext cx="363" cy="18"/>
                </a:xfrm>
                <a:prstGeom prst="line">
                  <a:avLst/>
                </a:prstGeom>
                <a:grpFill/>
                <a:ln w="31750">
                  <a:solidFill>
                    <a:schemeClr val="accent2"/>
                  </a:solidFill>
                  <a:round/>
                  <a:headEnd type="triangle" w="med" len="med"/>
                  <a:tailEnd type="none" w="sm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76" y="2114"/>
                    <a:ext cx="380" cy="225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altLang="zh-CN" b="1" i="1" dirty="0"/>
                  </a:p>
                </p:txBody>
              </p:sp>
            </mc:Choice>
            <mc:Fallback xmlns="">
              <p:sp>
                <p:nvSpPr>
                  <p:cNvPr id="38" name="Text Box 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676" y="2114"/>
                    <a:ext cx="380" cy="22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9836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Line 74"/>
              <p:cNvSpPr>
                <a:spLocks noChangeShapeType="1"/>
              </p:cNvSpPr>
              <p:nvPr/>
            </p:nvSpPr>
            <p:spPr bwMode="auto">
              <a:xfrm>
                <a:off x="3632" y="890"/>
                <a:ext cx="0" cy="2676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  <a:prstDash val="lg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Line 75"/>
              <p:cNvSpPr>
                <a:spLocks noChangeShapeType="1"/>
              </p:cNvSpPr>
              <p:nvPr/>
            </p:nvSpPr>
            <p:spPr bwMode="auto">
              <a:xfrm>
                <a:off x="3632" y="890"/>
                <a:ext cx="862" cy="0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Line 76"/>
              <p:cNvSpPr>
                <a:spLocks noChangeShapeType="1"/>
              </p:cNvSpPr>
              <p:nvPr/>
            </p:nvSpPr>
            <p:spPr bwMode="auto">
              <a:xfrm>
                <a:off x="4494" y="890"/>
                <a:ext cx="0" cy="1859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Line 77"/>
              <p:cNvSpPr>
                <a:spLocks noChangeShapeType="1"/>
              </p:cNvSpPr>
              <p:nvPr/>
            </p:nvSpPr>
            <p:spPr bwMode="auto">
              <a:xfrm>
                <a:off x="4494" y="2749"/>
                <a:ext cx="635" cy="0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78"/>
              <p:cNvSpPr>
                <a:spLocks noChangeShapeType="1"/>
              </p:cNvSpPr>
              <p:nvPr/>
            </p:nvSpPr>
            <p:spPr bwMode="auto">
              <a:xfrm>
                <a:off x="5129" y="2749"/>
                <a:ext cx="0" cy="817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Line 79"/>
              <p:cNvSpPr>
                <a:spLocks noChangeShapeType="1"/>
              </p:cNvSpPr>
              <p:nvPr/>
            </p:nvSpPr>
            <p:spPr bwMode="auto">
              <a:xfrm>
                <a:off x="3632" y="3566"/>
                <a:ext cx="1497" cy="0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Line 80"/>
              <p:cNvSpPr>
                <a:spLocks noChangeShapeType="1"/>
              </p:cNvSpPr>
              <p:nvPr/>
            </p:nvSpPr>
            <p:spPr bwMode="auto">
              <a:xfrm>
                <a:off x="4494" y="2250"/>
                <a:ext cx="227" cy="0"/>
              </a:xfrm>
              <a:prstGeom prst="line">
                <a:avLst/>
              </a:prstGeom>
              <a:grpFill/>
              <a:ln w="31750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Line 90"/>
              <p:cNvSpPr>
                <a:spLocks noChangeShapeType="1"/>
              </p:cNvSpPr>
              <p:nvPr/>
            </p:nvSpPr>
            <p:spPr bwMode="auto">
              <a:xfrm flipH="1">
                <a:off x="4876" y="2976"/>
                <a:ext cx="363" cy="0"/>
              </a:xfrm>
              <a:prstGeom prst="line">
                <a:avLst/>
              </a:prstGeom>
              <a:grpFill/>
              <a:ln w="19050">
                <a:solidFill>
                  <a:schemeClr val="hlink"/>
                </a:solidFill>
                <a:round/>
                <a:headEnd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Line 91"/>
              <p:cNvSpPr>
                <a:spLocks noChangeShapeType="1"/>
              </p:cNvSpPr>
              <p:nvPr/>
            </p:nvSpPr>
            <p:spPr bwMode="auto">
              <a:xfrm flipH="1">
                <a:off x="4893" y="3105"/>
                <a:ext cx="363" cy="0"/>
              </a:xfrm>
              <a:prstGeom prst="line">
                <a:avLst/>
              </a:prstGeom>
              <a:grpFill/>
              <a:ln w="19050">
                <a:solidFill>
                  <a:schemeClr val="hlink"/>
                </a:solidFill>
                <a:round/>
                <a:headEnd type="triangle" w="lg" len="lg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Arc 92"/>
              <p:cNvSpPr>
                <a:spLocks/>
              </p:cNvSpPr>
              <p:nvPr/>
            </p:nvSpPr>
            <p:spPr bwMode="auto">
              <a:xfrm flipH="1">
                <a:off x="4830" y="2976"/>
                <a:ext cx="114" cy="135"/>
              </a:xfrm>
              <a:custGeom>
                <a:avLst/>
                <a:gdLst>
                  <a:gd name="G0" fmla="+- 11810 0 0"/>
                  <a:gd name="G1" fmla="+- 21600 0 0"/>
                  <a:gd name="G2" fmla="+- 21600 0 0"/>
                  <a:gd name="T0" fmla="*/ 11810 w 33410"/>
                  <a:gd name="T1" fmla="*/ 0 h 43200"/>
                  <a:gd name="T2" fmla="*/ 0 w 33410"/>
                  <a:gd name="T3" fmla="*/ 39686 h 43200"/>
                  <a:gd name="T4" fmla="*/ 11810 w 3341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410" h="43200" fill="none" extrusionOk="0">
                    <a:moveTo>
                      <a:pt x="11810" y="0"/>
                    </a:moveTo>
                    <a:cubicBezTo>
                      <a:pt x="23739" y="0"/>
                      <a:pt x="33410" y="9670"/>
                      <a:pt x="33410" y="21600"/>
                    </a:cubicBezTo>
                    <a:cubicBezTo>
                      <a:pt x="33410" y="33529"/>
                      <a:pt x="23739" y="43200"/>
                      <a:pt x="11810" y="43200"/>
                    </a:cubicBezTo>
                    <a:cubicBezTo>
                      <a:pt x="7615" y="43199"/>
                      <a:pt x="3512" y="41978"/>
                      <a:pt x="0" y="39685"/>
                    </a:cubicBezTo>
                  </a:path>
                  <a:path w="33410" h="43200" stroke="0" extrusionOk="0">
                    <a:moveTo>
                      <a:pt x="11810" y="0"/>
                    </a:moveTo>
                    <a:cubicBezTo>
                      <a:pt x="23739" y="0"/>
                      <a:pt x="33410" y="9670"/>
                      <a:pt x="33410" y="21600"/>
                    </a:cubicBezTo>
                    <a:cubicBezTo>
                      <a:pt x="33410" y="33529"/>
                      <a:pt x="23739" y="43200"/>
                      <a:pt x="11810" y="43200"/>
                    </a:cubicBezTo>
                    <a:cubicBezTo>
                      <a:pt x="7615" y="43199"/>
                      <a:pt x="3512" y="41978"/>
                      <a:pt x="0" y="39685"/>
                    </a:cubicBezTo>
                    <a:lnTo>
                      <a:pt x="11810" y="21600"/>
                    </a:lnTo>
                    <a:close/>
                  </a:path>
                </a:pathLst>
              </a:custGeom>
              <a:grpFill/>
              <a:ln w="1905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654255" y="4041147"/>
                  <a:ext cx="619125" cy="3696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57" name="Text 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654255" y="4041147"/>
                  <a:ext cx="619125" cy="369652"/>
                </a:xfrm>
                <a:prstGeom prst="rect">
                  <a:avLst/>
                </a:prstGeom>
                <a:blipFill>
                  <a:blip r:embed="rId4"/>
                  <a:stretch>
                    <a:fillRect r="-7921" b="-819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1368815" y="5472457"/>
                  <a:ext cx="619125" cy="3696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58" name="Text 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368815" y="5472457"/>
                  <a:ext cx="619125" cy="369652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1300684" y="5923836"/>
                  <a:ext cx="87736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a14:m>
                  <a:r>
                    <a:rPr lang="en-US" altLang="zh-CN" b="1" dirty="0" smtClean="0"/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</m:oMath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59" name="Text 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300684" y="5923836"/>
                  <a:ext cx="877367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0000" b="-2666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325116" y="2203267"/>
                  <a:ext cx="619125" cy="3696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60" name="Text 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25116" y="2203267"/>
                  <a:ext cx="619125" cy="369652"/>
                </a:xfrm>
                <a:prstGeom prst="rect">
                  <a:avLst/>
                </a:prstGeom>
                <a:blipFill>
                  <a:blip r:embed="rId7"/>
                  <a:stretch>
                    <a:fillRect b="-9836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98914" y="2748026"/>
                  <a:ext cx="672166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61" name="Text 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998914" y="2748026"/>
                  <a:ext cx="672166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1080901" y="2422584"/>
                  <a:ext cx="672166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62" name="Text 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080901" y="2422584"/>
                  <a:ext cx="672166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9836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1017845" y="3142993"/>
                  <a:ext cx="672166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63" name="Text 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017845" y="3142993"/>
                  <a:ext cx="672166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4505" b="-10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标注 63"/>
              <p:cNvSpPr/>
              <p:nvPr/>
            </p:nvSpPr>
            <p:spPr>
              <a:xfrm>
                <a:off x="180354" y="4111293"/>
                <a:ext cx="1829588" cy="522260"/>
              </a:xfrm>
              <a:prstGeom prst="wedgeRectCallout">
                <a:avLst>
                  <a:gd name="adj1" fmla="val 14936"/>
                  <a:gd name="adj2" fmla="val -7197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原料液带入系统的热量，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矩形标注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54" y="4111293"/>
                <a:ext cx="1829588" cy="522260"/>
              </a:xfrm>
              <a:prstGeom prst="wedgeRectCallout">
                <a:avLst>
                  <a:gd name="adj1" fmla="val 14936"/>
                  <a:gd name="adj2" fmla="val -71975"/>
                </a:avLst>
              </a:prstGeom>
              <a:blipFill>
                <a:blip r:embed="rId11"/>
                <a:stretch>
                  <a:fillRect l="-1980" t="-12963" r="-20132" b="-10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标注 64"/>
              <p:cNvSpPr/>
              <p:nvPr/>
            </p:nvSpPr>
            <p:spPr>
              <a:xfrm>
                <a:off x="1557087" y="2763323"/>
                <a:ext cx="1829588" cy="659312"/>
              </a:xfrm>
              <a:prstGeom prst="wedgeRectCallout">
                <a:avLst>
                  <a:gd name="adj1" fmla="val -14337"/>
                  <a:gd name="adj2" fmla="val 7067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回流</a:t>
                </a:r>
                <a:r>
                  <a:rPr lang="zh-CN" altLang="en-US" dirty="0" smtClean="0"/>
                  <a:t>液带入系统的热量，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矩形标注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087" y="2763323"/>
                <a:ext cx="1829588" cy="659312"/>
              </a:xfrm>
              <a:prstGeom prst="wedgeRectCallout">
                <a:avLst>
                  <a:gd name="adj1" fmla="val -14337"/>
                  <a:gd name="adj2" fmla="val 70677"/>
                </a:avLst>
              </a:prstGeom>
              <a:blipFill>
                <a:blip r:embed="rId12"/>
                <a:stretch>
                  <a:fillRect l="-1645" t="-16418" r="-20066" b="-61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标注 65"/>
              <p:cNvSpPr/>
              <p:nvPr/>
            </p:nvSpPr>
            <p:spPr>
              <a:xfrm>
                <a:off x="2070645" y="4131423"/>
                <a:ext cx="1829588" cy="522260"/>
              </a:xfrm>
              <a:prstGeom prst="wedgeRectCallout">
                <a:avLst>
                  <a:gd name="adj1" fmla="val 7082"/>
                  <a:gd name="adj2" fmla="val -8782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加热蒸气带入系统的热量，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矩形标注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645" y="4131423"/>
                <a:ext cx="1829588" cy="522260"/>
              </a:xfrm>
              <a:prstGeom prst="wedgeRectCallout">
                <a:avLst>
                  <a:gd name="adj1" fmla="val 7082"/>
                  <a:gd name="adj2" fmla="val -87826"/>
                </a:avLst>
              </a:prstGeom>
              <a:blipFill>
                <a:blip r:embed="rId13"/>
                <a:stretch>
                  <a:fillRect l="-2310" t="-826" r="-26403" b="-966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标注 66"/>
              <p:cNvSpPr/>
              <p:nvPr/>
            </p:nvSpPr>
            <p:spPr>
              <a:xfrm>
                <a:off x="3476916" y="2752852"/>
                <a:ext cx="1829588" cy="659312"/>
              </a:xfrm>
              <a:prstGeom prst="wedgeRectCallout">
                <a:avLst>
                  <a:gd name="adj1" fmla="val -31473"/>
                  <a:gd name="adj2" fmla="val 7860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塔顶蒸气带出系统的热量，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矩形标注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916" y="2752852"/>
                <a:ext cx="1829588" cy="659312"/>
              </a:xfrm>
              <a:prstGeom prst="wedgeRectCallout">
                <a:avLst>
                  <a:gd name="adj1" fmla="val -31473"/>
                  <a:gd name="adj2" fmla="val 78602"/>
                </a:avLst>
              </a:prstGeom>
              <a:blipFill>
                <a:blip r:embed="rId14"/>
                <a:stretch>
                  <a:fillRect l="-1980" t="-16197" r="-26733" b="-52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标注 67"/>
              <p:cNvSpPr/>
              <p:nvPr/>
            </p:nvSpPr>
            <p:spPr>
              <a:xfrm>
                <a:off x="4075275" y="4111293"/>
                <a:ext cx="1829588" cy="504982"/>
              </a:xfrm>
              <a:prstGeom prst="wedgeRectCallout">
                <a:avLst>
                  <a:gd name="adj1" fmla="val -30045"/>
                  <a:gd name="adj2" fmla="val -8584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塔底产品带出系统的热量，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矩形标注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275" y="4111293"/>
                <a:ext cx="1829588" cy="504982"/>
              </a:xfrm>
              <a:prstGeom prst="wedgeRectCallout">
                <a:avLst>
                  <a:gd name="adj1" fmla="val -30045"/>
                  <a:gd name="adj2" fmla="val -85845"/>
                </a:avLst>
              </a:prstGeom>
              <a:blipFill>
                <a:blip r:embed="rId15"/>
                <a:stretch>
                  <a:fillRect l="-2310" t="-4310" r="-26403" b="-101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标注 68"/>
              <p:cNvSpPr/>
              <p:nvPr/>
            </p:nvSpPr>
            <p:spPr>
              <a:xfrm>
                <a:off x="5523532" y="2847010"/>
                <a:ext cx="1411677" cy="659312"/>
              </a:xfrm>
              <a:prstGeom prst="wedgeRectCallout">
                <a:avLst>
                  <a:gd name="adj1" fmla="val -60083"/>
                  <a:gd name="adj2" fmla="val 9445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精馏塔的热损失，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标注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532" y="2847010"/>
                <a:ext cx="1411677" cy="659312"/>
              </a:xfrm>
              <a:prstGeom prst="wedgeRectCallout">
                <a:avLst>
                  <a:gd name="adj1" fmla="val -60083"/>
                  <a:gd name="adj2" fmla="val 94453"/>
                </a:avLst>
              </a:prstGeom>
              <a:blipFill>
                <a:blip r:embed="rId16"/>
                <a:stretch>
                  <a:fillRect t="-13750" r="-29730" b="-3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矩形标注 70"/>
          <p:cNvSpPr/>
          <p:nvPr/>
        </p:nvSpPr>
        <p:spPr>
          <a:xfrm>
            <a:off x="5802065" y="4851707"/>
            <a:ext cx="2350021" cy="392007"/>
          </a:xfrm>
          <a:prstGeom prst="wedgeRectCallout">
            <a:avLst>
              <a:gd name="adj1" fmla="val -64027"/>
              <a:gd name="adj2" fmla="val -91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再</a:t>
            </a:r>
            <a:r>
              <a:rPr lang="zh-CN" altLang="en-US" dirty="0"/>
              <a:t>沸</a:t>
            </a:r>
            <a:r>
              <a:rPr lang="zh-CN" altLang="en-US" dirty="0" smtClean="0"/>
              <a:t>器的热量衡算式</a:t>
            </a:r>
            <a:endParaRPr lang="zh-CN" altLang="en-US" dirty="0"/>
          </a:p>
        </p:txBody>
      </p:sp>
      <p:sp>
        <p:nvSpPr>
          <p:cNvPr id="16" name="右箭头 15"/>
          <p:cNvSpPr/>
          <p:nvPr/>
        </p:nvSpPr>
        <p:spPr>
          <a:xfrm>
            <a:off x="510583" y="4950304"/>
            <a:ext cx="584565" cy="103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6.5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操作型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分析</a:t>
            </a:r>
            <a:endParaRPr lang="zh-CN" alt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8" name="Rectangle 70"/>
          <p:cNvSpPr>
            <a:spLocks noChangeArrowheads="1"/>
          </p:cNvSpPr>
          <p:nvPr/>
        </p:nvSpPr>
        <p:spPr bwMode="auto">
          <a:xfrm>
            <a:off x="2340921" y="2084693"/>
            <a:ext cx="345486" cy="27580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00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31620" y="769790"/>
                <a:ext cx="11696257" cy="59504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6-7】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已知某精馏塔有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块理论板数，泡点（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）进料。进料量为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，进料组成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，当回流比为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时，塔顶塔底组成分别为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塔顶采出率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den>
                    </m:f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不变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）当进料组成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，其他不变，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如何变化？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①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精馏段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操作线：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den>
                    </m:f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sub>
                        </m:sSub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斜率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</m:d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不变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进料位置不变，精馏段理论板数不变。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q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线：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向左移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②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提馏段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操作线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斜率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</m:d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不变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𝑳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altLang="zh-CN" sz="20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𝑾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𝑾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𝑹𝑫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𝒒𝑭</m:t>
                          </m:r>
                        </m:num>
                        <m:den>
                          <m:d>
                            <m:d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𝑹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d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𝑭</m:t>
                          </m:r>
                        </m:den>
                      </m:f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𝑾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𝑾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endParaRPr lang="en-US" altLang="zh-CN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进料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位置不变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，提馏段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理论板数不变。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endParaRPr lang="en-US" altLang="zh-CN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20" y="769790"/>
                <a:ext cx="11696257" cy="5950412"/>
              </a:xfrm>
              <a:prstGeom prst="rect">
                <a:avLst/>
              </a:prstGeom>
              <a:blipFill>
                <a:blip r:embed="rId2"/>
                <a:stretch>
                  <a:fillRect l="-782" t="-3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组合 26"/>
          <p:cNvGrpSpPr/>
          <p:nvPr/>
        </p:nvGrpSpPr>
        <p:grpSpPr>
          <a:xfrm>
            <a:off x="7892121" y="1994082"/>
            <a:ext cx="3952876" cy="3732731"/>
            <a:chOff x="5191126" y="1431397"/>
            <a:chExt cx="3952876" cy="3311260"/>
          </a:xfrm>
        </p:grpSpPr>
        <p:grpSp>
          <p:nvGrpSpPr>
            <p:cNvPr id="31" name="Group 54"/>
            <p:cNvGrpSpPr>
              <a:grpSpLocks/>
            </p:cNvGrpSpPr>
            <p:nvPr/>
          </p:nvGrpSpPr>
          <p:grpSpPr bwMode="auto">
            <a:xfrm>
              <a:off x="5191126" y="1431397"/>
              <a:ext cx="3952876" cy="3311260"/>
              <a:chOff x="3270" y="1082"/>
              <a:chExt cx="2490" cy="2503"/>
            </a:xfrm>
          </p:grpSpPr>
          <p:sp>
            <p:nvSpPr>
              <p:cNvPr id="39" name="Line 55"/>
              <p:cNvSpPr>
                <a:spLocks noChangeShapeType="1"/>
              </p:cNvSpPr>
              <p:nvPr/>
            </p:nvSpPr>
            <p:spPr bwMode="auto">
              <a:xfrm flipH="1" flipV="1">
                <a:off x="4510" y="1383"/>
                <a:ext cx="3" cy="109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Line 58"/>
              <p:cNvSpPr>
                <a:spLocks noChangeShapeType="1"/>
              </p:cNvSpPr>
              <p:nvPr/>
            </p:nvSpPr>
            <p:spPr bwMode="auto">
              <a:xfrm flipH="1" flipV="1">
                <a:off x="5273" y="1546"/>
                <a:ext cx="11" cy="17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61"/>
              <p:cNvSpPr>
                <a:spLocks noChangeShapeType="1"/>
              </p:cNvSpPr>
              <p:nvPr/>
            </p:nvSpPr>
            <p:spPr bwMode="auto">
              <a:xfrm flipH="1" flipV="1">
                <a:off x="4510" y="2478"/>
                <a:ext cx="3" cy="8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Line 62"/>
              <p:cNvSpPr>
                <a:spLocks noChangeShapeType="1"/>
              </p:cNvSpPr>
              <p:nvPr/>
            </p:nvSpPr>
            <p:spPr bwMode="auto">
              <a:xfrm flipV="1">
                <a:off x="4014" y="2750"/>
                <a:ext cx="0" cy="5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4546" y="3283"/>
                    <a:ext cx="295" cy="24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baseline="-25000" dirty="0"/>
                  </a:p>
                </p:txBody>
              </p:sp>
            </mc:Choice>
            <mc:Fallback xmlns="">
              <p:sp>
                <p:nvSpPr>
                  <p:cNvPr id="47" name="Rectangle 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546" y="3283"/>
                    <a:ext cx="295" cy="24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390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8" name="Group 64"/>
              <p:cNvGrpSpPr>
                <a:grpSpLocks/>
              </p:cNvGrpSpPr>
              <p:nvPr/>
            </p:nvGrpSpPr>
            <p:grpSpPr bwMode="auto">
              <a:xfrm>
                <a:off x="3270" y="1082"/>
                <a:ext cx="2490" cy="2503"/>
                <a:chOff x="3270" y="1082"/>
                <a:chExt cx="2490" cy="2503"/>
              </a:xfrm>
            </p:grpSpPr>
            <p:sp>
              <p:nvSpPr>
                <p:cNvPr id="52" name="Rectangle 65"/>
                <p:cNvSpPr>
                  <a:spLocks noChangeArrowheads="1"/>
                </p:cNvSpPr>
                <p:nvPr/>
              </p:nvSpPr>
              <p:spPr bwMode="auto">
                <a:xfrm>
                  <a:off x="3493" y="1274"/>
                  <a:ext cx="2038" cy="201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Line 66"/>
                <p:cNvSpPr>
                  <a:spLocks noChangeShapeType="1"/>
                </p:cNvSpPr>
                <p:nvPr/>
              </p:nvSpPr>
              <p:spPr bwMode="auto">
                <a:xfrm flipH="1">
                  <a:off x="3493" y="1274"/>
                  <a:ext cx="2040" cy="201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" name="Arc 67"/>
                <p:cNvSpPr>
                  <a:spLocks/>
                </p:cNvSpPr>
                <p:nvPr/>
              </p:nvSpPr>
              <p:spPr bwMode="auto">
                <a:xfrm rot="-4980768">
                  <a:off x="3560" y="1274"/>
                  <a:ext cx="2267" cy="2133"/>
                </a:xfrm>
                <a:custGeom>
                  <a:avLst/>
                  <a:gdLst>
                    <a:gd name="G0" fmla="+- 0 0 0"/>
                    <a:gd name="G1" fmla="+- 21598 0 0"/>
                    <a:gd name="G2" fmla="+- 21600 0 0"/>
                    <a:gd name="T0" fmla="*/ 308 w 21218"/>
                    <a:gd name="T1" fmla="*/ 0 h 21598"/>
                    <a:gd name="T2" fmla="*/ 21218 w 21218"/>
                    <a:gd name="T3" fmla="*/ 17555 h 21598"/>
                    <a:gd name="T4" fmla="*/ 0 w 21218"/>
                    <a:gd name="T5" fmla="*/ 21598 h 215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218" h="21598" fill="none" extrusionOk="0">
                      <a:moveTo>
                        <a:pt x="307" y="0"/>
                      </a:moveTo>
                      <a:cubicBezTo>
                        <a:pt x="10561" y="146"/>
                        <a:pt x="19298" y="7481"/>
                        <a:pt x="21218" y="17554"/>
                      </a:cubicBezTo>
                    </a:path>
                    <a:path w="21218" h="21598" stroke="0" extrusionOk="0">
                      <a:moveTo>
                        <a:pt x="307" y="0"/>
                      </a:moveTo>
                      <a:cubicBezTo>
                        <a:pt x="10561" y="146"/>
                        <a:pt x="19298" y="7481"/>
                        <a:pt x="21218" y="17554"/>
                      </a:cubicBezTo>
                      <a:lnTo>
                        <a:pt x="0" y="21598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 Box 6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270" y="1082"/>
                      <a:ext cx="287" cy="2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altLang="zh-CN" i="1" dirty="0"/>
                    </a:p>
                  </p:txBody>
                </p:sp>
              </mc:Choice>
              <mc:Fallback xmlns="">
                <p:sp>
                  <p:nvSpPr>
                    <p:cNvPr id="55" name="Text Box 6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3270" y="1082"/>
                      <a:ext cx="287" cy="24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6557"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 Box 6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499" y="3337"/>
                      <a:ext cx="239" cy="2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altLang="zh-CN" dirty="0">
                        <a:sym typeface="Symbol" pitchFamily="18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" name="Text Box 6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5499" y="3337"/>
                      <a:ext cx="239" cy="24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9" name="Line 70"/>
              <p:cNvSpPr>
                <a:spLocks noChangeShapeType="1"/>
              </p:cNvSpPr>
              <p:nvPr/>
            </p:nvSpPr>
            <p:spPr bwMode="auto">
              <a:xfrm>
                <a:off x="4694" y="1979"/>
                <a:ext cx="0" cy="13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Line 71"/>
              <p:cNvSpPr>
                <a:spLocks noChangeShapeType="1"/>
              </p:cNvSpPr>
              <p:nvPr/>
            </p:nvSpPr>
            <p:spPr bwMode="auto">
              <a:xfrm flipV="1">
                <a:off x="4694" y="1434"/>
                <a:ext cx="0" cy="63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3848" y="3283"/>
                    <a:ext cx="331" cy="24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baseline="-25000" dirty="0"/>
                  </a:p>
                </p:txBody>
              </p:sp>
            </mc:Choice>
            <mc:Fallback xmlns="">
              <p:sp>
                <p:nvSpPr>
                  <p:cNvPr id="57" name="Rectangle 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848" y="3283"/>
                    <a:ext cx="331" cy="2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390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5184" y="3255"/>
                    <a:ext cx="303" cy="24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baseline="-25000" dirty="0"/>
                  </a:p>
                </p:txBody>
              </p:sp>
            </mc:Choice>
            <mc:Fallback xmlns="">
              <p:sp>
                <p:nvSpPr>
                  <p:cNvPr id="59" name="Rectangle 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84" y="3255"/>
                    <a:ext cx="303" cy="24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390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4301" y="3267"/>
                    <a:ext cx="336" cy="24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i="1" dirty="0" smtClean="0"/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a14:m>
                    <a:r>
                      <a:rPr lang="en-US" altLang="zh-CN" baseline="-25000" dirty="0" smtClean="0"/>
                      <a:t> </a:t>
                    </a:r>
                    <a:endParaRPr lang="en-US" altLang="zh-CN" baseline="-25000" dirty="0"/>
                  </a:p>
                </p:txBody>
              </p:sp>
            </mc:Choice>
            <mc:Fallback xmlns="">
              <p:sp>
                <p:nvSpPr>
                  <p:cNvPr id="62" name="Rectangle 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301" y="3267"/>
                    <a:ext cx="336" cy="2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667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组合 31"/>
            <p:cNvGrpSpPr/>
            <p:nvPr/>
          </p:nvGrpSpPr>
          <p:grpSpPr>
            <a:xfrm>
              <a:off x="5568950" y="1864344"/>
              <a:ext cx="3003551" cy="2433813"/>
              <a:chOff x="5568950" y="1864344"/>
              <a:chExt cx="3003551" cy="2433813"/>
            </a:xfrm>
          </p:grpSpPr>
          <p:sp>
            <p:nvSpPr>
              <p:cNvPr id="33" name="Line 48"/>
              <p:cNvSpPr>
                <a:spLocks noChangeShapeType="1"/>
              </p:cNvSpPr>
              <p:nvPr/>
            </p:nvSpPr>
            <p:spPr bwMode="auto">
              <a:xfrm flipH="1">
                <a:off x="7135813" y="1864344"/>
                <a:ext cx="1436688" cy="401814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49"/>
              <p:cNvSpPr>
                <a:spLocks noChangeShapeType="1"/>
              </p:cNvSpPr>
              <p:nvPr/>
            </p:nvSpPr>
            <p:spPr bwMode="auto">
              <a:xfrm flipH="1">
                <a:off x="5568950" y="2256896"/>
                <a:ext cx="1590749" cy="2041261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Line 52"/>
              <p:cNvSpPr>
                <a:spLocks noChangeShapeType="1"/>
              </p:cNvSpPr>
              <p:nvPr/>
            </p:nvSpPr>
            <p:spPr bwMode="auto">
              <a:xfrm flipH="1">
                <a:off x="7164389" y="2599532"/>
                <a:ext cx="503237" cy="128323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Line 53"/>
              <p:cNvSpPr>
                <a:spLocks noChangeShapeType="1"/>
              </p:cNvSpPr>
              <p:nvPr/>
            </p:nvSpPr>
            <p:spPr bwMode="auto">
              <a:xfrm flipH="1">
                <a:off x="6554788" y="2737115"/>
                <a:ext cx="609600" cy="780521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9" name="Line 46"/>
          <p:cNvSpPr>
            <a:spLocks noChangeShapeType="1"/>
          </p:cNvSpPr>
          <p:nvPr/>
        </p:nvSpPr>
        <p:spPr bwMode="auto">
          <a:xfrm flipH="1">
            <a:off x="10157411" y="2654728"/>
            <a:ext cx="936625" cy="269926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Line 47"/>
          <p:cNvSpPr>
            <a:spLocks noChangeShapeType="1"/>
          </p:cNvSpPr>
          <p:nvPr/>
        </p:nvSpPr>
        <p:spPr bwMode="auto">
          <a:xfrm flipH="1">
            <a:off x="9074736" y="2913166"/>
            <a:ext cx="1079500" cy="155692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6.5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操作型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分析</a:t>
            </a:r>
            <a:endParaRPr lang="zh-CN" alt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9501242" y="2641328"/>
                <a:ext cx="3978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242" y="2641328"/>
                <a:ext cx="39786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49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2227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讨论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若精馏段操作线向上平移，与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线交点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𝒅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左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上移，提馏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段操作线也向上平移。精馏塔内的理论板数增多。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若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精馏段操作线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向下平移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，与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线交点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𝒅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点左下移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提馏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段操作线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也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向下平移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。精馏塔内的理论板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数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减少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因此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，精馏段操作线只能向下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平移，与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线交点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𝒅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向左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移，提馏段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操作线只能向上平移。   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结论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：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）若维持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不变，可采用的措施？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endParaRPr lang="en-US" altLang="zh-CN" sz="2400" b="1" dirty="0" smtClean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①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②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③ 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进料口下移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4893647"/>
              </a:xfrm>
              <a:prstGeom prst="rect">
                <a:avLst/>
              </a:prstGeom>
              <a:blipFill>
                <a:blip r:embed="rId2"/>
                <a:stretch>
                  <a:fillRect l="-847" t="-1372" b="-22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14" descr="6-2-8xf 下降对 xD xW的影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732" y="1652960"/>
            <a:ext cx="3605347" cy="358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6.5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操作型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分析</a:t>
            </a:r>
            <a:endParaRPr lang="zh-CN" alt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89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46251" y="814643"/>
                <a:ext cx="11560226" cy="60209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6-8】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精馏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操作中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  <m:r>
                      <a:rPr lang="zh-CN" altLang="en-US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zh-CN" altLang="en-US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zh-CN" altLang="en-US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不变，进料热状况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如何变化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？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 </a:t>
                </a: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altLang="zh-CN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①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进料热状况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线的斜率按照顺时针方向变化。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altLang="zh-CN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②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精馏段操作线的斜率不变。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altLang="zh-CN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③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提馏段操作线：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𝒒𝑭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endParaRPr lang="en-US" altLang="zh-CN" sz="24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      </a:t>
                </a: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能耗</a:t>
                </a:r>
                <a:endParaRPr lang="en-US" altLang="zh-CN" sz="2400" b="1" dirty="0" smtClean="0"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    </a:t>
                </a: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斜率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</m:oMath>
                </a14:m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，则提馏段操作线</a:t>
                </a:r>
                <a:endParaRPr lang="en-US" altLang="zh-CN" sz="2400" b="1" dirty="0" smtClean="0"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远离平衡线</a:t>
                </a: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，分离</a:t>
                </a: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效果   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endParaRPr lang="en-US" altLang="zh-CN" sz="2400" b="1" dirty="0" smtClean="0"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④</a:t>
                </a: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由全塔物料衡算：</a:t>
                </a:r>
                <a:endParaRPr lang="en-US" altLang="zh-CN" sz="2400" b="1" dirty="0" smtClean="0"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𝑾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𝑾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</a:t>
                </a:r>
              </a:p>
              <a:p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den>
                    </m:f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结论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：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</m:oMath>
                </a14:m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51" y="814643"/>
                <a:ext cx="11560226" cy="6020944"/>
              </a:xfrm>
              <a:prstGeom prst="rect">
                <a:avLst/>
              </a:prstGeom>
              <a:blipFill>
                <a:blip r:embed="rId2"/>
                <a:stretch>
                  <a:fillRect l="-844" t="-1114" b="-1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11" descr="ｑ的影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840" y="2290354"/>
            <a:ext cx="4042637" cy="403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6.5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操作型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分析</a:t>
            </a:r>
            <a:endParaRPr lang="zh-CN" alt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3558308" y="4075611"/>
            <a:ext cx="127316" cy="270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大括号 6"/>
          <p:cNvSpPr/>
          <p:nvPr/>
        </p:nvSpPr>
        <p:spPr>
          <a:xfrm>
            <a:off x="3474720" y="4900914"/>
            <a:ext cx="146297" cy="3757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3685624" y="5056559"/>
            <a:ext cx="532972" cy="64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110402" y="4620983"/>
                <a:ext cx="2111829" cy="844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402" y="4620983"/>
                <a:ext cx="2111829" cy="844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上箭头 3"/>
          <p:cNvSpPr/>
          <p:nvPr/>
        </p:nvSpPr>
        <p:spPr>
          <a:xfrm>
            <a:off x="5148775" y="3052690"/>
            <a:ext cx="113851" cy="35169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1045027" y="5728184"/>
            <a:ext cx="561704" cy="98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4885464" y="5728184"/>
            <a:ext cx="561704" cy="98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72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46251" y="814643"/>
                <a:ext cx="10907473" cy="5997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6-9】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精馏操作中，若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不变，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回流比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如何变化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？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方法一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精馏段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操作线：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den>
                    </m:f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sub>
                        </m:sSub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den>
                    </m:f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回流比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↑，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斜率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精馏段操作线远离平衡线，分离效果变好，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线不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变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提馏段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操作线：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sub>
                        </m:sSub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den>
                    </m:f>
                  </m:oMath>
                </a14:m>
                <a:endParaRPr lang="en-US" altLang="zh-CN" sz="2400" b="1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回流比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𝒒𝑭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endParaRPr lang="en-US" altLang="zh-CN" sz="2400" b="1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endParaRPr lang="en-US" altLang="zh-CN" sz="2400" b="1" dirty="0" smtClean="0"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斜率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</m:oMath>
                </a14:m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 </a:t>
                </a: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提馏段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操作线远离平衡线，分离效果变好，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W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</m:oMath>
                </a14:m>
                <a:r>
                  <a:rPr lang="en-US" altLang="zh-CN" sz="2400" b="1" dirty="0">
                    <a:cs typeface="Times New Roman" panose="02020603050405020304" pitchFamily="18" charset="0"/>
                  </a:rPr>
                  <a:t>						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结论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：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</m:oMath>
                </a14:m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51" y="814643"/>
                <a:ext cx="10907473" cy="5997347"/>
              </a:xfrm>
              <a:prstGeom prst="rect">
                <a:avLst/>
              </a:prstGeom>
              <a:blipFill>
                <a:blip r:embed="rId2"/>
                <a:stretch>
                  <a:fillRect l="-894" t="-1119" b="-1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10" descr="6-2-3R增加对XD,XW的影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44" y="1841863"/>
            <a:ext cx="4412184" cy="448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6.5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操作型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分析</a:t>
            </a:r>
            <a:endParaRPr lang="zh-CN" alt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18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46251" y="814643"/>
                <a:ext cx="7478400" cy="55914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方法二：试差法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zh-CN" sz="2400" b="1" dirty="0" smtClean="0">
                    <a:latin typeface="+mn-ea"/>
                    <a:cs typeface="Times New Roman" panose="02020603050405020304" pitchFamily="18" charset="0"/>
                  </a:rPr>
                  <a:t>①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先假定某一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值，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zh-CN" sz="2400" b="1" dirty="0" smtClean="0">
                    <a:latin typeface="+mn-ea"/>
                    <a:cs typeface="Times New Roman" panose="02020603050405020304" pitchFamily="18" charset="0"/>
                  </a:rPr>
                  <a:t>②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按照物料衡算式计算出：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sub>
                        </m:sSub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den>
                    </m:f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zh-CN" sz="2400" b="1" dirty="0">
                    <a:latin typeface="+mn-ea"/>
                    <a:cs typeface="Times New Roman" panose="02020603050405020304" pitchFamily="18" charset="0"/>
                  </a:rPr>
                  <a:t>③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按照逐板计算法依次计算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</m:sSub>
                      </m:num>
                      <m:den>
                        <m:r>
                          <a:rPr lang="zh-CN" alt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𝜶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den>
                    </m:f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sub>
                        </m:sSub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跨过加料板后，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进行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𝑵</m:t>
                    </m:r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次计算，直至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则假设合理。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否则重新试差。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 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51" y="814643"/>
                <a:ext cx="7478400" cy="5591402"/>
              </a:xfrm>
              <a:prstGeom prst="rect">
                <a:avLst/>
              </a:prstGeom>
              <a:blipFill>
                <a:blip r:embed="rId2"/>
                <a:stretch>
                  <a:fillRect l="-1304" t="-1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6.5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操作型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分析</a:t>
            </a:r>
            <a:endParaRPr lang="zh-CN" alt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Picture 10" descr="6-2-3R增加对XD,XW的影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956" y="1998617"/>
            <a:ext cx="4412184" cy="448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28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46251" y="814643"/>
                <a:ext cx="10339166" cy="81035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在馏出液采出率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den>
                    </m:f>
                  </m:oMath>
                </a14:m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确定的条件下，采用增加回流比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来提高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的局限性：</a:t>
                </a:r>
                <a:endParaRPr lang="en-US" altLang="zh-CN" sz="2400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 smtClean="0">
                    <a:latin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的提高受精馏段塔板数及精馏塔分离能力的限制。</a:t>
                </a:r>
                <a:endParaRPr lang="en-US" altLang="zh-CN" sz="2400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     在一定塔板数下，当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→∞</m:t>
                    </m:r>
                  </m:oMath>
                </a14:m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 时，即全回流时。</a:t>
                </a:r>
                <a:endParaRPr lang="en-US" altLang="zh-CN" sz="2400" dirty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 smtClean="0">
                    <a:latin typeface="+mn-ea"/>
                    <a:cs typeface="Times New Roman" panose="02020603050405020304" pitchFamily="18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𝑚𝑖𝑛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精馏段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𝐹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𝐹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𝑙𝑔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altLang="zh-CN" sz="2400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 smtClean="0">
                    <a:latin typeface="+mn-ea"/>
                    <a:cs typeface="Times New Roman" panose="02020603050405020304" pitchFamily="18" charset="0"/>
                  </a:rPr>
                  <a:t>          </a:t>
                </a:r>
              </a:p>
              <a:p>
                <a:endParaRPr lang="en-US" altLang="zh-CN" sz="2400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 smtClean="0">
                    <a:latin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提高还受全塔物料衡算的限制。</a:t>
                </a:r>
                <a:endParaRPr lang="en-US" altLang="zh-CN" sz="2400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latin typeface="+mn-ea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最大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只能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趋近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sub>
                        </m:sSub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den>
                    </m:f>
                  </m:oMath>
                </a14:m>
                <a:endParaRPr lang="en-US" altLang="zh-CN" sz="2400" dirty="0" smtClean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2400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 smtClean="0">
                    <a:latin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）回流比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增加，塔釜加热量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增加，塔顶冷</a:t>
                </a:r>
                <a:endParaRPr lang="en-US" altLang="zh-CN" sz="2400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凝量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增加，将受到传热面积的限制。</a:t>
                </a:r>
                <a:endParaRPr lang="en-US" altLang="zh-CN" sz="2400" dirty="0" smtClean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2400" dirty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51" y="814643"/>
                <a:ext cx="10339166" cy="8103500"/>
              </a:xfrm>
              <a:prstGeom prst="rect">
                <a:avLst/>
              </a:prstGeom>
              <a:blipFill>
                <a:blip r:embed="rId2"/>
                <a:stretch>
                  <a:fillRect l="-943" t="-6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6.5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操作型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分析</a:t>
            </a:r>
            <a:endParaRPr lang="zh-CN" alt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Picture 10" descr="6-2-3R增加对XD,XW的影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956" y="1998617"/>
            <a:ext cx="4412184" cy="448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20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加料的影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623" y="2305776"/>
            <a:ext cx="37147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46251" y="814643"/>
                <a:ext cx="11545122" cy="526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6-10】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加料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口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上移，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其他不变，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如何变化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？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加料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口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上移             精馏段塔板数    ，分离效果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；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方法一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：精馏段操作线的端点（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）靠近对角线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但精馏段操作线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线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斜率不变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与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线交点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𝒅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点下移。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但提馏段操作线的斜率不变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	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方法二：     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𝑾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𝑾</m:t>
                    </m:r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sub>
                        </m:sSub>
                        <m:r>
                          <a:rPr lang="zh-CN" alt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结论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：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51" y="814643"/>
                <a:ext cx="11545122" cy="5262979"/>
              </a:xfrm>
              <a:prstGeom prst="rect">
                <a:avLst/>
              </a:prstGeom>
              <a:blipFill>
                <a:blip r:embed="rId3"/>
                <a:stretch>
                  <a:fillRect l="-845" t="-1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6.6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双组分连续精馏塔的操作型计算</a:t>
            </a:r>
          </a:p>
        </p:txBody>
      </p:sp>
      <p:sp>
        <p:nvSpPr>
          <p:cNvPr id="3" name="左右箭头 2"/>
          <p:cNvSpPr/>
          <p:nvPr/>
        </p:nvSpPr>
        <p:spPr>
          <a:xfrm>
            <a:off x="2784995" y="1711231"/>
            <a:ext cx="836022" cy="13062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6" name="下箭头 5"/>
          <p:cNvSpPr/>
          <p:nvPr/>
        </p:nvSpPr>
        <p:spPr>
          <a:xfrm>
            <a:off x="5577572" y="1652444"/>
            <a:ext cx="130629" cy="2743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966651" y="2522803"/>
            <a:ext cx="561703" cy="52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966651" y="2918031"/>
            <a:ext cx="561703" cy="52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3564840" y="4108413"/>
            <a:ext cx="36315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大括号 11"/>
          <p:cNvSpPr/>
          <p:nvPr/>
        </p:nvSpPr>
        <p:spPr>
          <a:xfrm>
            <a:off x="3443365" y="3930243"/>
            <a:ext cx="146297" cy="3757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7768896" y="1737356"/>
            <a:ext cx="561703" cy="78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5337117" y="3204966"/>
            <a:ext cx="561703" cy="52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3901364" y="3717729"/>
                <a:ext cx="2917447" cy="781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364" y="3717729"/>
                <a:ext cx="2917447" cy="781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下箭头 17"/>
          <p:cNvSpPr/>
          <p:nvPr/>
        </p:nvSpPr>
        <p:spPr>
          <a:xfrm>
            <a:off x="7455747" y="1639385"/>
            <a:ext cx="130629" cy="2743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966651" y="4712677"/>
            <a:ext cx="561704" cy="98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76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46251" y="814643"/>
                <a:ext cx="11527886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思考题：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已知某精馏塔有</a:t>
                </a:r>
                <a:r>
                  <a:rPr lang="en-US" altLang="zh-CN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块理论板数，泡点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进料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。当进料量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，进料组成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，提馏段的上升蒸汽量为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不变，问塔顶采出量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减少时，塔顶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塔底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组成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如何变化？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（精馏段操作线的斜率变大，远离平衡线，分离效果变好，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r>
                  <a:rPr lang="zh-CN" altLang="en-US" sz="2400" b="1" dirty="0" smtClean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；提馏段操作线的斜率变大，靠近平衡线，分离效果变差，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r>
                  <a:rPr lang="zh-CN" altLang="en-US" sz="2400" b="1" dirty="0" smtClean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。）</a:t>
                </a:r>
                <a:endParaRPr lang="en-US" altLang="zh-CN" sz="24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、已知某精馏塔有</a:t>
                </a:r>
                <a:r>
                  <a:rPr lang="en-US" altLang="zh-CN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块理论板数，冷液（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）进料。当进料组成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，回流比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，提馏段的上升蒸汽量为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不变，问进料量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增加时，塔顶塔底组成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如何变化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？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（提馏段操作线的斜率变大，靠近平衡线</a:t>
                </a:r>
                <a:r>
                  <a:rPr lang="zh-CN" altLang="en-US" sz="2400" b="1" dirty="0" smtClean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，分离</a:t>
                </a:r>
                <a:r>
                  <a:rPr lang="zh-CN" altLang="en-US" sz="2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效果变差，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  <m:r>
                      <a:rPr lang="en-US" altLang="zh-CN" sz="2400" b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r>
                  <a:rPr lang="zh-CN" altLang="en-US" sz="2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。与精馏段操作线的交点上移，精馏段操作线斜率不变，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r>
                  <a:rPr lang="zh-CN" altLang="en-US" sz="2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sz="2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51" y="814643"/>
                <a:ext cx="11527886" cy="4893647"/>
              </a:xfrm>
              <a:prstGeom prst="rect">
                <a:avLst/>
              </a:prstGeom>
              <a:blipFill>
                <a:blip r:embed="rId2"/>
                <a:stretch>
                  <a:fillRect l="-846" t="-998" r="-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6.5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操作型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分析</a:t>
            </a:r>
            <a:endParaRPr lang="zh-CN" alt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05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46251" y="814643"/>
                <a:ext cx="11527886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已知某精馏塔有</a:t>
                </a:r>
                <a:r>
                  <a:rPr lang="en-US" altLang="zh-CN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块理论板数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泡点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）进料。当塔顶塔底组成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进料量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提馏段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的上升蒸汽量为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不变，问进料组成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增加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时，塔顶塔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底采出量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𝑾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如何变化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？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（全塔物料衡算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zh-CN" altLang="en-US" sz="24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  <m:r>
                      <a:rPr lang="zh-CN" altLang="en-US" sz="24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4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𝑾</m:t>
                    </m:r>
                    <m:r>
                      <a:rPr lang="en-US" altLang="zh-CN" sz="24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</m:oMath>
                </a14:m>
                <a:r>
                  <a:rPr lang="zh-CN" altLang="en-US" sz="2400" b="1" dirty="0" smtClean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sz="24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作业题： 书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6-18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6-20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6-21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6-26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51" y="814643"/>
                <a:ext cx="11527886" cy="3046988"/>
              </a:xfrm>
              <a:prstGeom prst="rect">
                <a:avLst/>
              </a:prstGeom>
              <a:blipFill>
                <a:blip r:embed="rId2"/>
                <a:stretch>
                  <a:fillRect l="-846" t="-2204" b="-4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6.5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操作型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分析</a:t>
            </a:r>
            <a:endParaRPr lang="zh-CN" alt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93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2227" cy="5181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</a:rPr>
                  <a:t>讨论：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𝒑𝒎</m:t>
                        </m:r>
                      </m:sub>
                    </m:sSub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endParaRPr lang="en-US" altLang="zh-CN" sz="2400" b="1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① </a:t>
                </a:r>
                <a:r>
                  <a:rPr lang="zh-CN" altLang="en-US" sz="2400" b="1" dirty="0" smtClean="0"/>
                  <a:t>泡点进料：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𝒑𝒎</m:t>
                        </m:r>
                      </m:sub>
                    </m:sSub>
                    <m:r>
                      <a:rPr lang="en-US" altLang="zh-CN" sz="24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𝒑𝑨</m:t>
                        </m:r>
                      </m:sub>
                    </m:sSub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𝒑𝑩</m:t>
                        </m:r>
                      </m:sub>
                    </m:sSub>
                    <m:d>
                      <m:d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e>
                    </m:d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endParaRPr lang="en-US" altLang="zh-CN" sz="2400" b="1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② </a:t>
                </a:r>
                <a:r>
                  <a:rPr lang="zh-CN" altLang="en-US" sz="2400" b="1" dirty="0" smtClean="0"/>
                  <a:t>塔顶可近似按照纯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 smtClean="0"/>
                  <a:t>组分来计算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𝒑𝒎</m:t>
                        </m:r>
                      </m:sub>
                    </m:sSub>
                  </m:oMath>
                </a14:m>
                <a:endParaRPr lang="en-US" altLang="zh-CN" sz="2400" b="1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/>
                  <a:t>    </a:t>
                </a:r>
                <a:r>
                  <a:rPr lang="zh-CN" altLang="en-US" sz="2400" b="1" dirty="0"/>
                  <a:t>回流</a:t>
                </a:r>
                <a:r>
                  <a:rPr lang="zh-CN" altLang="en-US" sz="2400" b="1" dirty="0" smtClean="0"/>
                  <a:t>液</a:t>
                </a:r>
                <a:r>
                  <a:rPr lang="zh-CN" altLang="en-US" sz="2400" b="1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𝑷𝑨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endParaRPr lang="en-US" altLang="zh-CN" sz="2400" b="1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/>
                  <a:t> </a:t>
                </a:r>
                <a:r>
                  <a:rPr lang="en-US" altLang="zh-CN" sz="2400" b="1" dirty="0" smtClean="0"/>
                  <a:t>   </a:t>
                </a:r>
                <a:r>
                  <a:rPr lang="zh-CN" altLang="en-US" sz="2400" b="1" dirty="0" smtClean="0"/>
                  <a:t>塔顶上升蒸汽：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𝑷𝑨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altLang="zh-CN" sz="2400" b="1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/>
                  <a:t> </a:t>
                </a:r>
                <a:r>
                  <a:rPr lang="en-US" altLang="zh-CN" sz="2400" b="1" dirty="0" smtClean="0"/>
                  <a:t>   </a:t>
                </a:r>
                <a:r>
                  <a:rPr lang="zh-CN" altLang="en-US" sz="2400" b="1" dirty="0" smtClean="0"/>
                  <a:t>塔顶冷凝器的冷却剂用量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𝒎𝒄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𝒑𝒄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altLang="zh-CN" sz="2400" b="1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zh-CN" sz="240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③</a:t>
                </a:r>
                <a:r>
                  <a:rPr lang="en-US" altLang="zh-CN" sz="240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2400" b="1" dirty="0"/>
                  <a:t>塔釜可近似按照纯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400" b="1" dirty="0" smtClean="0"/>
                  <a:t>组分来计算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𝒑𝒎</m:t>
                        </m:r>
                      </m:sub>
                    </m:sSub>
                  </m:oMath>
                </a14:m>
                <a:endParaRPr lang="en-US" altLang="zh-CN" sz="2400" b="1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/>
                  <a:t> </a:t>
                </a:r>
                <a:r>
                  <a:rPr lang="en-US" altLang="zh-CN" sz="2400" b="1" dirty="0" smtClean="0"/>
                  <a:t>    </a:t>
                </a:r>
                <a:r>
                  <a:rPr lang="zh-CN" altLang="en-US" sz="2400" b="1" dirty="0" smtClean="0"/>
                  <a:t>塔釜产品：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endParaRPr lang="en-US" altLang="zh-CN" sz="2400" b="1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/>
                  <a:t> </a:t>
                </a:r>
                <a:r>
                  <a:rPr lang="en-US" altLang="zh-CN" sz="2400" b="1" dirty="0" smtClean="0"/>
                  <a:t>    </a:t>
                </a:r>
                <a:r>
                  <a:rPr lang="zh-CN" altLang="en-US" sz="2400" b="1" dirty="0" smtClean="0"/>
                  <a:t>塔底再沸器的水蒸汽用量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𝒎𝑩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400" b="1" dirty="0" smtClean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5181868"/>
              </a:xfrm>
              <a:prstGeom prst="rect">
                <a:avLst/>
              </a:prstGeom>
              <a:blipFill>
                <a:blip r:embed="rId2"/>
                <a:stretch>
                  <a:fillRect l="-847" t="-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8654255" y="2142309"/>
            <a:ext cx="3523796" cy="4396388"/>
            <a:chOff x="8654255" y="2142309"/>
            <a:chExt cx="3523796" cy="4396388"/>
          </a:xfrm>
        </p:grpSpPr>
        <p:grpSp>
          <p:nvGrpSpPr>
            <p:cNvPr id="5" name="Group 94"/>
            <p:cNvGrpSpPr>
              <a:grpSpLocks/>
            </p:cNvGrpSpPr>
            <p:nvPr/>
          </p:nvGrpSpPr>
          <p:grpSpPr bwMode="auto">
            <a:xfrm>
              <a:off x="8790780" y="2142309"/>
              <a:ext cx="3046413" cy="4396388"/>
              <a:chOff x="3523" y="890"/>
              <a:chExt cx="1919" cy="2676"/>
            </a:xfrm>
            <a:noFill/>
          </p:grpSpPr>
          <p:sp>
            <p:nvSpPr>
              <p:cNvPr id="6" name="Line 8"/>
              <p:cNvSpPr>
                <a:spLocks noChangeShapeType="1"/>
              </p:cNvSpPr>
              <p:nvPr/>
            </p:nvSpPr>
            <p:spPr bwMode="auto">
              <a:xfrm>
                <a:off x="3955" y="1518"/>
                <a:ext cx="0" cy="1534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" name="Line 9"/>
              <p:cNvSpPr>
                <a:spLocks noChangeShapeType="1"/>
              </p:cNvSpPr>
              <p:nvPr/>
            </p:nvSpPr>
            <p:spPr bwMode="auto">
              <a:xfrm>
                <a:off x="4421" y="1521"/>
                <a:ext cx="0" cy="1531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Arc 10"/>
              <p:cNvSpPr>
                <a:spLocks/>
              </p:cNvSpPr>
              <p:nvPr/>
            </p:nvSpPr>
            <p:spPr bwMode="auto">
              <a:xfrm flipH="1">
                <a:off x="3952" y="1349"/>
                <a:ext cx="473" cy="211"/>
              </a:xfrm>
              <a:custGeom>
                <a:avLst/>
                <a:gdLst>
                  <a:gd name="G0" fmla="+- 21529 0 0"/>
                  <a:gd name="G1" fmla="+- 21600 0 0"/>
                  <a:gd name="G2" fmla="+- 21600 0 0"/>
                  <a:gd name="T0" fmla="*/ 0 w 43129"/>
                  <a:gd name="T1" fmla="*/ 19847 h 21600"/>
                  <a:gd name="T2" fmla="*/ 43129 w 43129"/>
                  <a:gd name="T3" fmla="*/ 21600 h 21600"/>
                  <a:gd name="T4" fmla="*/ 21529 w 43129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29" h="21600" fill="none" extrusionOk="0">
                    <a:moveTo>
                      <a:pt x="0" y="19847"/>
                    </a:moveTo>
                    <a:cubicBezTo>
                      <a:pt x="913" y="8634"/>
                      <a:pt x="10279" y="0"/>
                      <a:pt x="21529" y="0"/>
                    </a:cubicBezTo>
                    <a:cubicBezTo>
                      <a:pt x="33458" y="0"/>
                      <a:pt x="43129" y="9670"/>
                      <a:pt x="43129" y="21600"/>
                    </a:cubicBezTo>
                  </a:path>
                  <a:path w="43129" h="21600" stroke="0" extrusionOk="0">
                    <a:moveTo>
                      <a:pt x="0" y="19847"/>
                    </a:moveTo>
                    <a:cubicBezTo>
                      <a:pt x="913" y="8634"/>
                      <a:pt x="10279" y="0"/>
                      <a:pt x="21529" y="0"/>
                    </a:cubicBezTo>
                    <a:cubicBezTo>
                      <a:pt x="33458" y="0"/>
                      <a:pt x="43129" y="9670"/>
                      <a:pt x="43129" y="21600"/>
                    </a:cubicBezTo>
                    <a:lnTo>
                      <a:pt x="21529" y="21600"/>
                    </a:lnTo>
                    <a:close/>
                  </a:path>
                </a:pathLst>
              </a:cu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Arc 11"/>
              <p:cNvSpPr>
                <a:spLocks/>
              </p:cNvSpPr>
              <p:nvPr/>
            </p:nvSpPr>
            <p:spPr bwMode="auto">
              <a:xfrm rot="10833282" flipH="1">
                <a:off x="3949" y="2998"/>
                <a:ext cx="473" cy="210"/>
              </a:xfrm>
              <a:custGeom>
                <a:avLst/>
                <a:gdLst>
                  <a:gd name="G0" fmla="+- 21529 0 0"/>
                  <a:gd name="G1" fmla="+- 21600 0 0"/>
                  <a:gd name="G2" fmla="+- 21600 0 0"/>
                  <a:gd name="T0" fmla="*/ 0 w 43129"/>
                  <a:gd name="T1" fmla="*/ 19847 h 21600"/>
                  <a:gd name="T2" fmla="*/ 43129 w 43129"/>
                  <a:gd name="T3" fmla="*/ 21600 h 21600"/>
                  <a:gd name="T4" fmla="*/ 21529 w 43129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29" h="21600" fill="none" extrusionOk="0">
                    <a:moveTo>
                      <a:pt x="0" y="19847"/>
                    </a:moveTo>
                    <a:cubicBezTo>
                      <a:pt x="913" y="8634"/>
                      <a:pt x="10279" y="0"/>
                      <a:pt x="21529" y="0"/>
                    </a:cubicBezTo>
                    <a:cubicBezTo>
                      <a:pt x="33458" y="0"/>
                      <a:pt x="43129" y="9670"/>
                      <a:pt x="43129" y="21600"/>
                    </a:cubicBezTo>
                  </a:path>
                  <a:path w="43129" h="21600" stroke="0" extrusionOk="0">
                    <a:moveTo>
                      <a:pt x="0" y="19847"/>
                    </a:moveTo>
                    <a:cubicBezTo>
                      <a:pt x="913" y="8634"/>
                      <a:pt x="10279" y="0"/>
                      <a:pt x="21529" y="0"/>
                    </a:cubicBezTo>
                    <a:cubicBezTo>
                      <a:pt x="33458" y="0"/>
                      <a:pt x="43129" y="9670"/>
                      <a:pt x="43129" y="21600"/>
                    </a:cubicBezTo>
                    <a:lnTo>
                      <a:pt x="21529" y="21600"/>
                    </a:lnTo>
                    <a:close/>
                  </a:path>
                </a:pathLst>
              </a:cu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Line 12"/>
              <p:cNvSpPr>
                <a:spLocks noChangeShapeType="1"/>
              </p:cNvSpPr>
              <p:nvPr/>
            </p:nvSpPr>
            <p:spPr bwMode="auto">
              <a:xfrm>
                <a:off x="3523" y="2272"/>
                <a:ext cx="437" cy="1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Line 13"/>
              <p:cNvSpPr>
                <a:spLocks noChangeShapeType="1"/>
              </p:cNvSpPr>
              <p:nvPr/>
            </p:nvSpPr>
            <p:spPr bwMode="auto">
              <a:xfrm>
                <a:off x="4188" y="3208"/>
                <a:ext cx="0" cy="21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Line 15"/>
              <p:cNvSpPr>
                <a:spLocks noChangeShapeType="1"/>
              </p:cNvSpPr>
              <p:nvPr/>
            </p:nvSpPr>
            <p:spPr bwMode="auto">
              <a:xfrm flipV="1">
                <a:off x="4188" y="1013"/>
                <a:ext cx="0" cy="336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Line 16"/>
              <p:cNvSpPr>
                <a:spLocks noChangeShapeType="1"/>
              </p:cNvSpPr>
              <p:nvPr/>
            </p:nvSpPr>
            <p:spPr bwMode="auto">
              <a:xfrm>
                <a:off x="4188" y="1013"/>
                <a:ext cx="624" cy="13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Oval 17"/>
              <p:cNvSpPr>
                <a:spLocks noChangeArrowheads="1"/>
              </p:cNvSpPr>
              <p:nvPr/>
            </p:nvSpPr>
            <p:spPr bwMode="auto">
              <a:xfrm>
                <a:off x="4721" y="1117"/>
                <a:ext cx="196" cy="190"/>
              </a:xfrm>
              <a:prstGeom prst="ellipse">
                <a:avLst/>
              </a:prstGeom>
              <a:grpFill/>
              <a:ln w="317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" name="Line 19"/>
              <p:cNvSpPr>
                <a:spLocks noChangeShapeType="1"/>
              </p:cNvSpPr>
              <p:nvPr/>
            </p:nvSpPr>
            <p:spPr bwMode="auto">
              <a:xfrm>
                <a:off x="4728" y="1486"/>
                <a:ext cx="528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23"/>
              <p:cNvSpPr>
                <a:spLocks noChangeShapeType="1"/>
              </p:cNvSpPr>
              <p:nvPr/>
            </p:nvSpPr>
            <p:spPr bwMode="auto">
              <a:xfrm>
                <a:off x="3954" y="1900"/>
                <a:ext cx="46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Line 24"/>
              <p:cNvSpPr>
                <a:spLocks noChangeShapeType="1"/>
              </p:cNvSpPr>
              <p:nvPr/>
            </p:nvSpPr>
            <p:spPr bwMode="auto">
              <a:xfrm>
                <a:off x="3954" y="1660"/>
                <a:ext cx="46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Line 25"/>
              <p:cNvSpPr>
                <a:spLocks noChangeShapeType="1"/>
              </p:cNvSpPr>
              <p:nvPr/>
            </p:nvSpPr>
            <p:spPr bwMode="auto">
              <a:xfrm>
                <a:off x="3956" y="2764"/>
                <a:ext cx="45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Line 26"/>
              <p:cNvSpPr>
                <a:spLocks noChangeShapeType="1"/>
              </p:cNvSpPr>
              <p:nvPr/>
            </p:nvSpPr>
            <p:spPr bwMode="auto">
              <a:xfrm>
                <a:off x="3960" y="2332"/>
                <a:ext cx="46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Line 28"/>
              <p:cNvSpPr>
                <a:spLocks noChangeShapeType="1"/>
              </p:cNvSpPr>
              <p:nvPr/>
            </p:nvSpPr>
            <p:spPr bwMode="auto">
              <a:xfrm>
                <a:off x="4812" y="1298"/>
                <a:ext cx="12" cy="182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Line 29"/>
              <p:cNvSpPr>
                <a:spLocks noChangeShapeType="1"/>
              </p:cNvSpPr>
              <p:nvPr/>
            </p:nvSpPr>
            <p:spPr bwMode="auto">
              <a:xfrm>
                <a:off x="4728" y="1480"/>
                <a:ext cx="0" cy="228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Line 30"/>
              <p:cNvSpPr>
                <a:spLocks noChangeShapeType="1"/>
              </p:cNvSpPr>
              <p:nvPr/>
            </p:nvSpPr>
            <p:spPr bwMode="auto">
              <a:xfrm>
                <a:off x="4608" y="1486"/>
                <a:ext cx="0" cy="228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Arc 31"/>
              <p:cNvSpPr>
                <a:spLocks/>
              </p:cNvSpPr>
              <p:nvPr/>
            </p:nvSpPr>
            <p:spPr bwMode="auto">
              <a:xfrm flipV="1">
                <a:off x="4609" y="1708"/>
                <a:ext cx="118" cy="73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43200"/>
                  <a:gd name="T1" fmla="*/ 21600 h 21600"/>
                  <a:gd name="T2" fmla="*/ 43200 w 43200"/>
                  <a:gd name="T3" fmla="*/ 21600 h 21600"/>
                  <a:gd name="T4" fmla="*/ 21600 w 432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0" y="21599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</a:path>
                  <a:path w="43200" h="21600" stroke="0" extrusionOk="0">
                    <a:moveTo>
                      <a:pt x="0" y="21599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grp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Line 32"/>
              <p:cNvSpPr>
                <a:spLocks noChangeShapeType="1"/>
              </p:cNvSpPr>
              <p:nvPr/>
            </p:nvSpPr>
            <p:spPr bwMode="auto">
              <a:xfrm flipH="1">
                <a:off x="4410" y="1492"/>
                <a:ext cx="192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Oval 33"/>
              <p:cNvSpPr>
                <a:spLocks noChangeArrowheads="1"/>
              </p:cNvSpPr>
              <p:nvPr/>
            </p:nvSpPr>
            <p:spPr bwMode="auto">
              <a:xfrm>
                <a:off x="4785" y="2886"/>
                <a:ext cx="227" cy="281"/>
              </a:xfrm>
              <a:prstGeom prst="ellipse">
                <a:avLst/>
              </a:prstGeom>
              <a:grpFill/>
              <a:ln w="317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Line 35"/>
              <p:cNvSpPr>
                <a:spLocks noChangeShapeType="1"/>
              </p:cNvSpPr>
              <p:nvPr/>
            </p:nvSpPr>
            <p:spPr bwMode="auto">
              <a:xfrm flipH="1" flipV="1">
                <a:off x="4876" y="3158"/>
                <a:ext cx="0" cy="272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Line 36"/>
              <p:cNvSpPr>
                <a:spLocks noChangeShapeType="1"/>
              </p:cNvSpPr>
              <p:nvPr/>
            </p:nvSpPr>
            <p:spPr bwMode="auto">
              <a:xfrm flipH="1">
                <a:off x="4420" y="2976"/>
                <a:ext cx="365" cy="0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Line 37"/>
              <p:cNvSpPr>
                <a:spLocks noChangeShapeType="1"/>
              </p:cNvSpPr>
              <p:nvPr/>
            </p:nvSpPr>
            <p:spPr bwMode="auto">
              <a:xfrm flipV="1">
                <a:off x="4195" y="3418"/>
                <a:ext cx="1247" cy="12"/>
              </a:xfrm>
              <a:prstGeom prst="line">
                <a:avLst/>
              </a:prstGeom>
              <a:grpFill/>
              <a:ln w="317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Line 47"/>
              <p:cNvSpPr>
                <a:spLocks noChangeShapeType="1"/>
              </p:cNvSpPr>
              <p:nvPr/>
            </p:nvSpPr>
            <p:spPr bwMode="auto">
              <a:xfrm>
                <a:off x="3950" y="3034"/>
                <a:ext cx="480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48"/>
              <p:cNvSpPr>
                <a:spLocks noChangeShapeType="1"/>
              </p:cNvSpPr>
              <p:nvPr/>
            </p:nvSpPr>
            <p:spPr bwMode="auto">
              <a:xfrm>
                <a:off x="4112" y="3142"/>
                <a:ext cx="144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49"/>
              <p:cNvSpPr>
                <a:spLocks noChangeShapeType="1"/>
              </p:cNvSpPr>
              <p:nvPr/>
            </p:nvSpPr>
            <p:spPr bwMode="auto">
              <a:xfrm>
                <a:off x="4112" y="3082"/>
                <a:ext cx="192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62"/>
              <p:cNvSpPr>
                <a:spLocks noChangeShapeType="1"/>
              </p:cNvSpPr>
              <p:nvPr/>
            </p:nvSpPr>
            <p:spPr bwMode="auto">
              <a:xfrm>
                <a:off x="4812" y="1026"/>
                <a:ext cx="0" cy="9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6" name="Group 66"/>
              <p:cNvGrpSpPr>
                <a:grpSpLocks/>
              </p:cNvGrpSpPr>
              <p:nvPr/>
            </p:nvGrpSpPr>
            <p:grpSpPr bwMode="auto">
              <a:xfrm>
                <a:off x="4766" y="1138"/>
                <a:ext cx="363" cy="130"/>
                <a:chOff x="4830" y="1752"/>
                <a:chExt cx="363" cy="130"/>
              </a:xfrm>
              <a:grpFill/>
            </p:grpSpPr>
            <p:sp>
              <p:nvSpPr>
                <p:cNvPr id="53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4830" y="1752"/>
                  <a:ext cx="363" cy="18"/>
                </a:xfrm>
                <a:prstGeom prst="line">
                  <a:avLst/>
                </a:prstGeom>
                <a:grpFill/>
                <a:ln w="31750">
                  <a:solidFill>
                    <a:schemeClr val="accent2"/>
                  </a:solidFill>
                  <a:round/>
                  <a:headEnd/>
                  <a:tailEnd type="triangle" w="sm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" name="Line 63"/>
                <p:cNvSpPr>
                  <a:spLocks noChangeShapeType="1"/>
                </p:cNvSpPr>
                <p:nvPr/>
              </p:nvSpPr>
              <p:spPr bwMode="auto">
                <a:xfrm>
                  <a:off x="4830" y="1776"/>
                  <a:ext cx="137" cy="45"/>
                </a:xfrm>
                <a:prstGeom prst="line">
                  <a:avLst/>
                </a:prstGeom>
                <a:grpFill/>
                <a:ln w="31750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5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4830" y="1829"/>
                  <a:ext cx="137" cy="45"/>
                </a:xfrm>
                <a:prstGeom prst="line">
                  <a:avLst/>
                </a:prstGeom>
                <a:grpFill/>
                <a:ln w="31750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4830" y="1864"/>
                  <a:ext cx="363" cy="18"/>
                </a:xfrm>
                <a:prstGeom prst="line">
                  <a:avLst/>
                </a:prstGeom>
                <a:grpFill/>
                <a:ln w="31750">
                  <a:solidFill>
                    <a:schemeClr val="accent2"/>
                  </a:solidFill>
                  <a:round/>
                  <a:headEnd type="triangle" w="med" len="med"/>
                  <a:tailEnd type="none" w="sm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76" y="2114"/>
                    <a:ext cx="380" cy="225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altLang="zh-CN" b="1" i="1" dirty="0"/>
                  </a:p>
                </p:txBody>
              </p:sp>
            </mc:Choice>
            <mc:Fallback xmlns="">
              <p:sp>
                <p:nvSpPr>
                  <p:cNvPr id="38" name="Text Box 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676" y="2114"/>
                    <a:ext cx="380" cy="22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9836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Line 74"/>
              <p:cNvSpPr>
                <a:spLocks noChangeShapeType="1"/>
              </p:cNvSpPr>
              <p:nvPr/>
            </p:nvSpPr>
            <p:spPr bwMode="auto">
              <a:xfrm>
                <a:off x="3632" y="890"/>
                <a:ext cx="0" cy="2676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  <a:prstDash val="lg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Line 75"/>
              <p:cNvSpPr>
                <a:spLocks noChangeShapeType="1"/>
              </p:cNvSpPr>
              <p:nvPr/>
            </p:nvSpPr>
            <p:spPr bwMode="auto">
              <a:xfrm>
                <a:off x="3632" y="890"/>
                <a:ext cx="862" cy="0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Line 76"/>
              <p:cNvSpPr>
                <a:spLocks noChangeShapeType="1"/>
              </p:cNvSpPr>
              <p:nvPr/>
            </p:nvSpPr>
            <p:spPr bwMode="auto">
              <a:xfrm>
                <a:off x="4494" y="890"/>
                <a:ext cx="0" cy="1859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Line 77"/>
              <p:cNvSpPr>
                <a:spLocks noChangeShapeType="1"/>
              </p:cNvSpPr>
              <p:nvPr/>
            </p:nvSpPr>
            <p:spPr bwMode="auto">
              <a:xfrm>
                <a:off x="4494" y="2749"/>
                <a:ext cx="635" cy="0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78"/>
              <p:cNvSpPr>
                <a:spLocks noChangeShapeType="1"/>
              </p:cNvSpPr>
              <p:nvPr/>
            </p:nvSpPr>
            <p:spPr bwMode="auto">
              <a:xfrm>
                <a:off x="5129" y="2749"/>
                <a:ext cx="0" cy="817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Line 79"/>
              <p:cNvSpPr>
                <a:spLocks noChangeShapeType="1"/>
              </p:cNvSpPr>
              <p:nvPr/>
            </p:nvSpPr>
            <p:spPr bwMode="auto">
              <a:xfrm>
                <a:off x="3632" y="3566"/>
                <a:ext cx="1497" cy="0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Line 80"/>
              <p:cNvSpPr>
                <a:spLocks noChangeShapeType="1"/>
              </p:cNvSpPr>
              <p:nvPr/>
            </p:nvSpPr>
            <p:spPr bwMode="auto">
              <a:xfrm>
                <a:off x="4494" y="2250"/>
                <a:ext cx="227" cy="0"/>
              </a:xfrm>
              <a:prstGeom prst="line">
                <a:avLst/>
              </a:prstGeom>
              <a:grpFill/>
              <a:ln w="31750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Line 90"/>
              <p:cNvSpPr>
                <a:spLocks noChangeShapeType="1"/>
              </p:cNvSpPr>
              <p:nvPr/>
            </p:nvSpPr>
            <p:spPr bwMode="auto">
              <a:xfrm flipH="1">
                <a:off x="4876" y="2976"/>
                <a:ext cx="363" cy="0"/>
              </a:xfrm>
              <a:prstGeom prst="line">
                <a:avLst/>
              </a:prstGeom>
              <a:grpFill/>
              <a:ln w="19050">
                <a:solidFill>
                  <a:schemeClr val="hlink"/>
                </a:solidFill>
                <a:round/>
                <a:headEnd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Line 91"/>
              <p:cNvSpPr>
                <a:spLocks noChangeShapeType="1"/>
              </p:cNvSpPr>
              <p:nvPr/>
            </p:nvSpPr>
            <p:spPr bwMode="auto">
              <a:xfrm flipH="1">
                <a:off x="4893" y="3105"/>
                <a:ext cx="363" cy="0"/>
              </a:xfrm>
              <a:prstGeom prst="line">
                <a:avLst/>
              </a:prstGeom>
              <a:grpFill/>
              <a:ln w="19050">
                <a:solidFill>
                  <a:schemeClr val="hlink"/>
                </a:solidFill>
                <a:round/>
                <a:headEnd type="triangle" w="lg" len="lg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Arc 92"/>
              <p:cNvSpPr>
                <a:spLocks/>
              </p:cNvSpPr>
              <p:nvPr/>
            </p:nvSpPr>
            <p:spPr bwMode="auto">
              <a:xfrm flipH="1">
                <a:off x="4830" y="2976"/>
                <a:ext cx="114" cy="135"/>
              </a:xfrm>
              <a:custGeom>
                <a:avLst/>
                <a:gdLst>
                  <a:gd name="G0" fmla="+- 11810 0 0"/>
                  <a:gd name="G1" fmla="+- 21600 0 0"/>
                  <a:gd name="G2" fmla="+- 21600 0 0"/>
                  <a:gd name="T0" fmla="*/ 11810 w 33410"/>
                  <a:gd name="T1" fmla="*/ 0 h 43200"/>
                  <a:gd name="T2" fmla="*/ 0 w 33410"/>
                  <a:gd name="T3" fmla="*/ 39686 h 43200"/>
                  <a:gd name="T4" fmla="*/ 11810 w 3341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410" h="43200" fill="none" extrusionOk="0">
                    <a:moveTo>
                      <a:pt x="11810" y="0"/>
                    </a:moveTo>
                    <a:cubicBezTo>
                      <a:pt x="23739" y="0"/>
                      <a:pt x="33410" y="9670"/>
                      <a:pt x="33410" y="21600"/>
                    </a:cubicBezTo>
                    <a:cubicBezTo>
                      <a:pt x="33410" y="33529"/>
                      <a:pt x="23739" y="43200"/>
                      <a:pt x="11810" y="43200"/>
                    </a:cubicBezTo>
                    <a:cubicBezTo>
                      <a:pt x="7615" y="43199"/>
                      <a:pt x="3512" y="41978"/>
                      <a:pt x="0" y="39685"/>
                    </a:cubicBezTo>
                  </a:path>
                  <a:path w="33410" h="43200" stroke="0" extrusionOk="0">
                    <a:moveTo>
                      <a:pt x="11810" y="0"/>
                    </a:moveTo>
                    <a:cubicBezTo>
                      <a:pt x="23739" y="0"/>
                      <a:pt x="33410" y="9670"/>
                      <a:pt x="33410" y="21600"/>
                    </a:cubicBezTo>
                    <a:cubicBezTo>
                      <a:pt x="33410" y="33529"/>
                      <a:pt x="23739" y="43200"/>
                      <a:pt x="11810" y="43200"/>
                    </a:cubicBezTo>
                    <a:cubicBezTo>
                      <a:pt x="7615" y="43199"/>
                      <a:pt x="3512" y="41978"/>
                      <a:pt x="0" y="39685"/>
                    </a:cubicBezTo>
                    <a:lnTo>
                      <a:pt x="11810" y="21600"/>
                    </a:lnTo>
                    <a:close/>
                  </a:path>
                </a:pathLst>
              </a:custGeom>
              <a:grpFill/>
              <a:ln w="1905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654255" y="4041147"/>
                  <a:ext cx="619125" cy="3696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57" name="Text 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654255" y="4041147"/>
                  <a:ext cx="619125" cy="369652"/>
                </a:xfrm>
                <a:prstGeom prst="rect">
                  <a:avLst/>
                </a:prstGeom>
                <a:blipFill>
                  <a:blip r:embed="rId4"/>
                  <a:stretch>
                    <a:fillRect r="-7921" b="-819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1368815" y="5472457"/>
                  <a:ext cx="619125" cy="3696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58" name="Text 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368815" y="5472457"/>
                  <a:ext cx="619125" cy="369652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1300684" y="5923836"/>
                  <a:ext cx="87736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a14:m>
                  <a:r>
                    <a:rPr lang="en-US" altLang="zh-CN" b="1" dirty="0" smtClean="0"/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</m:oMath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59" name="Text 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300684" y="5923836"/>
                  <a:ext cx="877367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0000" b="-2666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325116" y="2203267"/>
                  <a:ext cx="619125" cy="3696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60" name="Text 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25116" y="2203267"/>
                  <a:ext cx="619125" cy="369652"/>
                </a:xfrm>
                <a:prstGeom prst="rect">
                  <a:avLst/>
                </a:prstGeom>
                <a:blipFill>
                  <a:blip r:embed="rId7"/>
                  <a:stretch>
                    <a:fillRect b="-9836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98914" y="2748026"/>
                  <a:ext cx="672166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61" name="Text 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998914" y="2748026"/>
                  <a:ext cx="672166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1080901" y="2422584"/>
                  <a:ext cx="672166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62" name="Text 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080901" y="2422584"/>
                  <a:ext cx="672166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9836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1017845" y="3142993"/>
                  <a:ext cx="672166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63" name="Text 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017845" y="3142993"/>
                  <a:ext cx="672166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4505" b="-10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9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6.5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操作型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分析</a:t>
            </a:r>
            <a:endParaRPr lang="zh-CN" alt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标注 71"/>
              <p:cNvSpPr/>
              <p:nvPr/>
            </p:nvSpPr>
            <p:spPr>
              <a:xfrm>
                <a:off x="3351841" y="5973094"/>
                <a:ext cx="1432013" cy="589197"/>
              </a:xfrm>
              <a:prstGeom prst="wedgeRectCallout">
                <a:avLst>
                  <a:gd name="adj1" fmla="val 21672"/>
                  <a:gd name="adj2" fmla="val -7374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水蒸气</a:t>
                </a:r>
                <a:r>
                  <a:rPr lang="zh-CN" altLang="en-US" dirty="0" smtClean="0"/>
                  <a:t>的用量，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𝑘𝑔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矩形标注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841" y="5973094"/>
                <a:ext cx="1432013" cy="589197"/>
              </a:xfrm>
              <a:prstGeom prst="wedgeRectCallout">
                <a:avLst>
                  <a:gd name="adj1" fmla="val 21672"/>
                  <a:gd name="adj2" fmla="val -73747"/>
                </a:avLst>
              </a:prstGeom>
              <a:blipFill>
                <a:blip r:embed="rId11"/>
                <a:stretch>
                  <a:fillRect l="-420" t="-4098" r="-24790" b="-918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标注 74"/>
              <p:cNvSpPr/>
              <p:nvPr/>
            </p:nvSpPr>
            <p:spPr>
              <a:xfrm>
                <a:off x="5185490" y="5984891"/>
                <a:ext cx="1991977" cy="589197"/>
              </a:xfrm>
              <a:prstGeom prst="wedgeRectCallout">
                <a:avLst>
                  <a:gd name="adj1" fmla="val -35910"/>
                  <a:gd name="adj2" fmla="val -7818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水蒸气的相变焓，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𝑘𝑚𝑜𝑙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矩形标注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490" y="5984891"/>
                <a:ext cx="1991977" cy="589197"/>
              </a:xfrm>
              <a:prstGeom prst="wedgeRectCallout">
                <a:avLst>
                  <a:gd name="adj1" fmla="val -35910"/>
                  <a:gd name="adj2" fmla="val -78181"/>
                </a:avLst>
              </a:prstGeom>
              <a:blipFill>
                <a:blip r:embed="rId12"/>
                <a:stretch>
                  <a:fillRect l="-2736" t="-787" r="-2736" b="-874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70"/>
          <p:cNvSpPr>
            <a:spLocks noChangeArrowheads="1"/>
          </p:cNvSpPr>
          <p:nvPr/>
        </p:nvSpPr>
        <p:spPr bwMode="auto">
          <a:xfrm>
            <a:off x="10415887" y="2177533"/>
            <a:ext cx="720725" cy="1251887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lg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23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1909" y="814820"/>
            <a:ext cx="11522227" cy="5927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6.5.1.3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热能回收利用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）产生低压水蒸气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当塔顶 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较高时，用废热锅炉代替塔顶冷凝器，产生低压水蒸气。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）利用装置排出的余热作为加热剂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en-US" altLang="zh-CN" sz="2400" b="1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塔底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产品预热进料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② 塔顶塔底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产品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加热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其他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过程的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物料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③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多塔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操作中，低温塔排出的冷却水可供高温塔使用，高温塔的塔顶蒸汽可作为低温塔再沸器的热源。 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）使用热泵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热泵以消耗机械功为代价，把流体由较低温度提高到较高温度的装置。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② 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利用热泵将低温蒸汽增压升温后作为塔底热源，冷凝后的流体经节流阀减压再进入冷凝器中吸热，循环运行节约能量。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）优化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工艺：在最佳工况下运行，以能耗低为目标。 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6.5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操作型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分析</a:t>
            </a:r>
            <a:endParaRPr lang="zh-CN" alt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97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1909" y="814820"/>
                <a:ext cx="11522227" cy="3683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6.5.2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+mn-ea"/>
                  </a:rPr>
                  <a:t>   </a:t>
                </a:r>
                <a:r>
                  <a:rPr lang="zh-CN" altLang="en-US" sz="2600" b="1" dirty="0">
                    <a:solidFill>
                      <a:srgbClr val="FFC000"/>
                    </a:solidFill>
                    <a:latin typeface="+mn-ea"/>
                  </a:rPr>
                  <a:t>双组分连续精馏塔的其他情形</a:t>
                </a:r>
                <a:endParaRPr lang="en-US" altLang="zh-CN" sz="2600" b="1" dirty="0">
                  <a:solidFill>
                    <a:srgbClr val="FFC000"/>
                  </a:solidFill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6.5.2.1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直接蒸汽加热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）思考：提馏段的上升蒸汽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的来源？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：来自塔底液体通过再沸器加热汽化（间接蒸汽加热）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B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：将水蒸汽直接通入塔底（直接蒸汽加热），适用于重组分为水的待分离物系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）假定：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  仅讨论直接蒸汽为饱和水蒸汽，且满足恒摩尔流假定的条件。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）直接蒸汽工艺流程图如右图。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3683060"/>
              </a:xfrm>
              <a:prstGeom prst="rect">
                <a:avLst/>
              </a:prstGeom>
              <a:blipFill>
                <a:blip r:embed="rId2"/>
                <a:stretch>
                  <a:fillRect l="-952" t="-1656" b="-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6.5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操作型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分析</a:t>
            </a:r>
            <a:endParaRPr lang="zh-CN" alt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007" y="3082834"/>
            <a:ext cx="2730136" cy="377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25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6.5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操作型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分析</a:t>
            </a:r>
            <a:endParaRPr lang="zh-CN" alt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79464" y="809242"/>
                <a:ext cx="8037424" cy="6064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）物料衡算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0" dirty="0" smtClean="0">
                    <a:cs typeface="Times New Roman" panose="02020603050405020304" pitchFamily="18" charset="0"/>
                  </a:rPr>
                  <a:t>	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endParaRPr lang="en-US" altLang="zh-CN" sz="2400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0" dirty="0" smtClean="0">
                    <a:cs typeface="Times New Roman" panose="02020603050405020304" pitchFamily="18" charset="0"/>
                  </a:rPr>
                  <a:t>	   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en-US" altLang="zh-CN" sz="2400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5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）操作线方程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精馏段操作线方程</a:t>
                </a:r>
                <a:endParaRPr lang="en-US" altLang="zh-CN" sz="2400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dirty="0" smtClean="0">
                    <a:cs typeface="Times New Roman" panose="02020603050405020304" pitchFamily="18" charset="0"/>
                  </a:rPr>
                  <a:t>	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：提馏段操作线方程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dirty="0" smtClean="0">
                    <a:cs typeface="Times New Roman" panose="02020603050405020304" pitchFamily="18" charset="0"/>
                  </a:rPr>
                  <a:t>	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en-US" altLang="zh-CN" sz="24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dirty="0" smtClean="0">
                    <a:cs typeface="Times New Roman" panose="02020603050405020304" pitchFamily="18" charset="0"/>
                  </a:rPr>
                  <a:t>	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64" y="809242"/>
                <a:ext cx="8037424" cy="6064352"/>
              </a:xfrm>
              <a:prstGeom prst="rect">
                <a:avLst/>
              </a:prstGeom>
              <a:blipFill>
                <a:blip r:embed="rId2"/>
                <a:stretch>
                  <a:fillRect l="-1137" t="-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圆角矩形标注 5"/>
              <p:cNvSpPr/>
              <p:nvPr/>
            </p:nvSpPr>
            <p:spPr>
              <a:xfrm>
                <a:off x="1384663" y="1786965"/>
                <a:ext cx="3291840" cy="339634"/>
              </a:xfrm>
              <a:prstGeom prst="wedgeRoundRectCallout">
                <a:avLst>
                  <a:gd name="adj1" fmla="val -35123"/>
                  <a:gd name="adj2" fmla="val -7980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直接蒸汽的摩尔流量，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𝑘𝑚𝑜𝑙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圆角矩形标注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663" y="1786965"/>
                <a:ext cx="3291840" cy="339634"/>
              </a:xfrm>
              <a:prstGeom prst="wedgeRoundRectCallout">
                <a:avLst>
                  <a:gd name="adj1" fmla="val -35123"/>
                  <a:gd name="adj2" fmla="val -79807"/>
                  <a:gd name="adj3" fmla="val 16667"/>
                </a:avLst>
              </a:prstGeom>
              <a:blipFill>
                <a:blip r:embed="rId3"/>
                <a:stretch>
                  <a:fillRect l="-921" t="-71053" r="-14365" b="-143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圆角矩形标注 7"/>
          <p:cNvSpPr/>
          <p:nvPr/>
        </p:nvSpPr>
        <p:spPr>
          <a:xfrm>
            <a:off x="4193177" y="3180745"/>
            <a:ext cx="2508069" cy="339634"/>
          </a:xfrm>
          <a:prstGeom prst="wedgeRoundRectCallout">
            <a:avLst>
              <a:gd name="adj1" fmla="val -58139"/>
              <a:gd name="adj2" fmla="val -28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与间接蒸汽加热</a:t>
            </a:r>
            <a:r>
              <a:rPr lang="zh-CN" altLang="en-US" dirty="0"/>
              <a:t>相同</a:t>
            </a:r>
          </a:p>
        </p:txBody>
      </p:sp>
      <p:sp>
        <p:nvSpPr>
          <p:cNvPr id="10" name="Line 17"/>
          <p:cNvSpPr>
            <a:spLocks noChangeShapeType="1"/>
          </p:cNvSpPr>
          <p:nvPr/>
        </p:nvSpPr>
        <p:spPr bwMode="auto">
          <a:xfrm>
            <a:off x="9768162" y="1993295"/>
            <a:ext cx="0" cy="1800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10560325" y="1993295"/>
            <a:ext cx="0" cy="1800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19"/>
          <p:cNvSpPr>
            <a:spLocks noChangeShapeType="1"/>
          </p:cNvSpPr>
          <p:nvPr/>
        </p:nvSpPr>
        <p:spPr bwMode="auto">
          <a:xfrm>
            <a:off x="9552262" y="4009420"/>
            <a:ext cx="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20"/>
          <p:cNvSpPr>
            <a:spLocks noChangeShapeType="1"/>
          </p:cNvSpPr>
          <p:nvPr/>
        </p:nvSpPr>
        <p:spPr bwMode="auto">
          <a:xfrm>
            <a:off x="10776225" y="4009420"/>
            <a:ext cx="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21"/>
          <p:cNvSpPr>
            <a:spLocks noChangeShapeType="1"/>
          </p:cNvSpPr>
          <p:nvPr/>
        </p:nvSpPr>
        <p:spPr bwMode="auto">
          <a:xfrm flipH="1">
            <a:off x="9552262" y="3793520"/>
            <a:ext cx="21590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22"/>
          <p:cNvSpPr>
            <a:spLocks noChangeShapeType="1"/>
          </p:cNvSpPr>
          <p:nvPr/>
        </p:nvSpPr>
        <p:spPr bwMode="auto">
          <a:xfrm>
            <a:off x="10560325" y="3793520"/>
            <a:ext cx="21590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Line 23"/>
          <p:cNvSpPr>
            <a:spLocks noChangeShapeType="1"/>
          </p:cNvSpPr>
          <p:nvPr/>
        </p:nvSpPr>
        <p:spPr bwMode="auto">
          <a:xfrm>
            <a:off x="9552262" y="4657120"/>
            <a:ext cx="12239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Arc 24"/>
          <p:cNvSpPr>
            <a:spLocks/>
          </p:cNvSpPr>
          <p:nvPr/>
        </p:nvSpPr>
        <p:spPr bwMode="auto">
          <a:xfrm rot="8176487" flipH="1" flipV="1">
            <a:off x="9853887" y="1721833"/>
            <a:ext cx="644525" cy="646113"/>
          </a:xfrm>
          <a:custGeom>
            <a:avLst/>
            <a:gdLst>
              <a:gd name="G0" fmla="+- 0 0 0"/>
              <a:gd name="G1" fmla="+- 21476 0 0"/>
              <a:gd name="G2" fmla="+- 21600 0 0"/>
              <a:gd name="T0" fmla="*/ 2315 w 21401"/>
              <a:gd name="T1" fmla="*/ 0 h 21476"/>
              <a:gd name="T2" fmla="*/ 21401 w 21401"/>
              <a:gd name="T3" fmla="*/ 18549 h 21476"/>
              <a:gd name="T4" fmla="*/ 0 w 21401"/>
              <a:gd name="T5" fmla="*/ 21476 h 21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401" h="21476" fill="none" extrusionOk="0">
                <a:moveTo>
                  <a:pt x="2314" y="0"/>
                </a:moveTo>
                <a:cubicBezTo>
                  <a:pt x="12182" y="1064"/>
                  <a:pt x="20055" y="8715"/>
                  <a:pt x="21400" y="18549"/>
                </a:cubicBezTo>
              </a:path>
              <a:path w="21401" h="21476" stroke="0" extrusionOk="0">
                <a:moveTo>
                  <a:pt x="2314" y="0"/>
                </a:moveTo>
                <a:cubicBezTo>
                  <a:pt x="12182" y="1064"/>
                  <a:pt x="20055" y="8715"/>
                  <a:pt x="21400" y="18549"/>
                </a:cubicBezTo>
                <a:lnTo>
                  <a:pt x="0" y="21476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25"/>
          <p:cNvSpPr>
            <a:spLocks noChangeShapeType="1"/>
          </p:cNvSpPr>
          <p:nvPr/>
        </p:nvSpPr>
        <p:spPr bwMode="auto">
          <a:xfrm>
            <a:off x="9768162" y="2352070"/>
            <a:ext cx="7921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26"/>
          <p:cNvSpPr>
            <a:spLocks noChangeShapeType="1"/>
          </p:cNvSpPr>
          <p:nvPr/>
        </p:nvSpPr>
        <p:spPr bwMode="auto">
          <a:xfrm>
            <a:off x="9768162" y="2783870"/>
            <a:ext cx="7921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27"/>
          <p:cNvSpPr>
            <a:spLocks noChangeShapeType="1"/>
          </p:cNvSpPr>
          <p:nvPr/>
        </p:nvSpPr>
        <p:spPr bwMode="auto">
          <a:xfrm>
            <a:off x="9768162" y="3199795"/>
            <a:ext cx="7921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28"/>
          <p:cNvSpPr>
            <a:spLocks noChangeShapeType="1"/>
          </p:cNvSpPr>
          <p:nvPr/>
        </p:nvSpPr>
        <p:spPr bwMode="auto">
          <a:xfrm>
            <a:off x="9768162" y="3649058"/>
            <a:ext cx="7921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29"/>
          <p:cNvSpPr>
            <a:spLocks noChangeShapeType="1"/>
          </p:cNvSpPr>
          <p:nvPr/>
        </p:nvSpPr>
        <p:spPr bwMode="auto">
          <a:xfrm>
            <a:off x="8902974" y="4873020"/>
            <a:ext cx="12969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31"/>
          <p:cNvSpPr>
            <a:spLocks noChangeShapeType="1"/>
          </p:cNvSpPr>
          <p:nvPr/>
        </p:nvSpPr>
        <p:spPr bwMode="auto">
          <a:xfrm>
            <a:off x="10198375" y="4296758"/>
            <a:ext cx="0" cy="5762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33"/>
          <p:cNvSpPr>
            <a:spLocks noChangeShapeType="1"/>
          </p:cNvSpPr>
          <p:nvPr/>
        </p:nvSpPr>
        <p:spPr bwMode="auto">
          <a:xfrm flipV="1">
            <a:off x="10177737" y="1488470"/>
            <a:ext cx="0" cy="360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Line 34"/>
          <p:cNvSpPr>
            <a:spLocks noChangeShapeType="1"/>
          </p:cNvSpPr>
          <p:nvPr/>
        </p:nvSpPr>
        <p:spPr bwMode="auto">
          <a:xfrm>
            <a:off x="10199962" y="1488470"/>
            <a:ext cx="7921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Line 35"/>
          <p:cNvSpPr>
            <a:spLocks noChangeShapeType="1"/>
          </p:cNvSpPr>
          <p:nvPr/>
        </p:nvSpPr>
        <p:spPr bwMode="auto">
          <a:xfrm>
            <a:off x="10992125" y="1488470"/>
            <a:ext cx="0" cy="9366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Line 36"/>
          <p:cNvSpPr>
            <a:spLocks noChangeShapeType="1"/>
          </p:cNvSpPr>
          <p:nvPr/>
        </p:nvSpPr>
        <p:spPr bwMode="auto">
          <a:xfrm>
            <a:off x="10560325" y="2209195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Line 37"/>
          <p:cNvSpPr>
            <a:spLocks noChangeShapeType="1"/>
          </p:cNvSpPr>
          <p:nvPr/>
        </p:nvSpPr>
        <p:spPr bwMode="auto">
          <a:xfrm>
            <a:off x="10992125" y="2064733"/>
            <a:ext cx="6477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Oval 38"/>
          <p:cNvSpPr>
            <a:spLocks noChangeArrowheads="1"/>
          </p:cNvSpPr>
          <p:nvPr/>
        </p:nvSpPr>
        <p:spPr bwMode="auto">
          <a:xfrm>
            <a:off x="10847663" y="1632933"/>
            <a:ext cx="288925" cy="2873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Line 39"/>
          <p:cNvSpPr>
            <a:spLocks noChangeShapeType="1"/>
          </p:cNvSpPr>
          <p:nvPr/>
        </p:nvSpPr>
        <p:spPr bwMode="auto">
          <a:xfrm flipV="1">
            <a:off x="10703200" y="1588483"/>
            <a:ext cx="647700" cy="3603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Arc 40"/>
          <p:cNvSpPr>
            <a:spLocks/>
          </p:cNvSpPr>
          <p:nvPr/>
        </p:nvSpPr>
        <p:spPr bwMode="auto">
          <a:xfrm rot="5207280">
            <a:off x="10811150" y="2367945"/>
            <a:ext cx="144463" cy="215900"/>
          </a:xfrm>
          <a:custGeom>
            <a:avLst/>
            <a:gdLst>
              <a:gd name="G0" fmla="+- 6451 0 0"/>
              <a:gd name="G1" fmla="+- 21600 0 0"/>
              <a:gd name="G2" fmla="+- 21600 0 0"/>
              <a:gd name="T0" fmla="*/ 6451 w 28051"/>
              <a:gd name="T1" fmla="*/ 0 h 43200"/>
              <a:gd name="T2" fmla="*/ 0 w 28051"/>
              <a:gd name="T3" fmla="*/ 42214 h 43200"/>
              <a:gd name="T4" fmla="*/ 6451 w 28051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051" h="43200" fill="none" extrusionOk="0">
                <a:moveTo>
                  <a:pt x="6451" y="0"/>
                </a:moveTo>
                <a:cubicBezTo>
                  <a:pt x="18380" y="0"/>
                  <a:pt x="28051" y="9670"/>
                  <a:pt x="28051" y="21600"/>
                </a:cubicBezTo>
                <a:cubicBezTo>
                  <a:pt x="28051" y="33529"/>
                  <a:pt x="18380" y="43200"/>
                  <a:pt x="6451" y="43200"/>
                </a:cubicBezTo>
                <a:cubicBezTo>
                  <a:pt x="4263" y="43199"/>
                  <a:pt x="2087" y="42867"/>
                  <a:pt x="-1" y="42214"/>
                </a:cubicBezTo>
              </a:path>
              <a:path w="28051" h="43200" stroke="0" extrusionOk="0">
                <a:moveTo>
                  <a:pt x="6451" y="0"/>
                </a:moveTo>
                <a:cubicBezTo>
                  <a:pt x="18380" y="0"/>
                  <a:pt x="28051" y="9670"/>
                  <a:pt x="28051" y="21600"/>
                </a:cubicBezTo>
                <a:cubicBezTo>
                  <a:pt x="28051" y="33529"/>
                  <a:pt x="18380" y="43200"/>
                  <a:pt x="6451" y="43200"/>
                </a:cubicBezTo>
                <a:cubicBezTo>
                  <a:pt x="4263" y="43199"/>
                  <a:pt x="2087" y="42867"/>
                  <a:pt x="-1" y="42214"/>
                </a:cubicBezTo>
                <a:lnTo>
                  <a:pt x="6451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Line 41"/>
          <p:cNvSpPr>
            <a:spLocks noChangeShapeType="1"/>
          </p:cNvSpPr>
          <p:nvPr/>
        </p:nvSpPr>
        <p:spPr bwMode="auto">
          <a:xfrm flipV="1">
            <a:off x="10776225" y="2209195"/>
            <a:ext cx="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Line 42"/>
          <p:cNvSpPr>
            <a:spLocks noChangeShapeType="1"/>
          </p:cNvSpPr>
          <p:nvPr/>
        </p:nvSpPr>
        <p:spPr bwMode="auto">
          <a:xfrm>
            <a:off x="9552262" y="4152295"/>
            <a:ext cx="1223963" cy="0"/>
          </a:xfrm>
          <a:prstGeom prst="line">
            <a:avLst/>
          </a:prstGeom>
          <a:noFill/>
          <a:ln w="12700">
            <a:solidFill>
              <a:srgbClr val="3366FF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Line 43"/>
          <p:cNvSpPr>
            <a:spLocks noChangeShapeType="1"/>
          </p:cNvSpPr>
          <p:nvPr/>
        </p:nvSpPr>
        <p:spPr bwMode="auto">
          <a:xfrm>
            <a:off x="9552262" y="4296758"/>
            <a:ext cx="1223963" cy="0"/>
          </a:xfrm>
          <a:prstGeom prst="line">
            <a:avLst/>
          </a:prstGeom>
          <a:noFill/>
          <a:ln w="12700">
            <a:solidFill>
              <a:srgbClr val="3366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Line 44"/>
          <p:cNvSpPr>
            <a:spLocks noChangeShapeType="1"/>
          </p:cNvSpPr>
          <p:nvPr/>
        </p:nvSpPr>
        <p:spPr bwMode="auto">
          <a:xfrm>
            <a:off x="9552262" y="4368195"/>
            <a:ext cx="1223963" cy="0"/>
          </a:xfrm>
          <a:prstGeom prst="line">
            <a:avLst/>
          </a:prstGeom>
          <a:noFill/>
          <a:ln w="9525">
            <a:solidFill>
              <a:srgbClr val="3366FF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Line 45"/>
          <p:cNvSpPr>
            <a:spLocks noChangeShapeType="1"/>
          </p:cNvSpPr>
          <p:nvPr/>
        </p:nvSpPr>
        <p:spPr bwMode="auto">
          <a:xfrm>
            <a:off x="9552262" y="4512658"/>
            <a:ext cx="1223963" cy="0"/>
          </a:xfrm>
          <a:prstGeom prst="line">
            <a:avLst/>
          </a:prstGeom>
          <a:noFill/>
          <a:ln w="12700">
            <a:solidFill>
              <a:srgbClr val="3366FF"/>
            </a:solidFill>
            <a:prstDash val="lgDashDot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Line 46"/>
          <p:cNvSpPr>
            <a:spLocks noChangeShapeType="1"/>
          </p:cNvSpPr>
          <p:nvPr/>
        </p:nvSpPr>
        <p:spPr bwMode="auto">
          <a:xfrm>
            <a:off x="9545912" y="4584095"/>
            <a:ext cx="1223963" cy="0"/>
          </a:xfrm>
          <a:prstGeom prst="line">
            <a:avLst/>
          </a:prstGeom>
          <a:noFill/>
          <a:ln w="9525">
            <a:solidFill>
              <a:srgbClr val="3366FF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Line 47"/>
          <p:cNvSpPr>
            <a:spLocks noChangeShapeType="1"/>
          </p:cNvSpPr>
          <p:nvPr/>
        </p:nvSpPr>
        <p:spPr bwMode="auto">
          <a:xfrm>
            <a:off x="10774638" y="4441220"/>
            <a:ext cx="576263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Line 48"/>
          <p:cNvSpPr>
            <a:spLocks noChangeShapeType="1"/>
          </p:cNvSpPr>
          <p:nvPr/>
        </p:nvSpPr>
        <p:spPr bwMode="auto">
          <a:xfrm>
            <a:off x="8974412" y="3001358"/>
            <a:ext cx="792163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Box 49"/>
              <p:cNvSpPr txBox="1">
                <a:spLocks noChangeArrowheads="1"/>
              </p:cNvSpPr>
              <p:nvPr/>
            </p:nvSpPr>
            <p:spPr bwMode="auto">
              <a:xfrm>
                <a:off x="8823599" y="2614008"/>
                <a:ext cx="1079500" cy="363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dirty="0" err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baseline="-25000" dirty="0" err="1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altLang="zh-CN" b="1" baseline="-25000" dirty="0"/>
              </a:p>
            </p:txBody>
          </p:sp>
        </mc:Choice>
        <mc:Fallback xmlns="">
          <p:sp>
            <p:nvSpPr>
              <p:cNvPr id="4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23599" y="2614008"/>
                <a:ext cx="1079500" cy="363538"/>
              </a:xfrm>
              <a:prstGeom prst="rect">
                <a:avLst/>
              </a:prstGeom>
              <a:blipFill>
                <a:blip r:embed="rId4"/>
                <a:stretch>
                  <a:fillRect b="-169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 Box 50"/>
              <p:cNvSpPr txBox="1">
                <a:spLocks noChangeArrowheads="1"/>
              </p:cNvSpPr>
              <p:nvPr/>
            </p:nvSpPr>
            <p:spPr bwMode="auto">
              <a:xfrm>
                <a:off x="11009588" y="4079270"/>
                <a:ext cx="865188" cy="3698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altLang="zh-CN" b="1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</m:oMath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41" name="Text 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009588" y="4079270"/>
                <a:ext cx="865188" cy="369888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51"/>
              <p:cNvSpPr txBox="1">
                <a:spLocks noChangeArrowheads="1"/>
              </p:cNvSpPr>
              <p:nvPr/>
            </p:nvSpPr>
            <p:spPr bwMode="auto">
              <a:xfrm>
                <a:off x="11136588" y="2131408"/>
                <a:ext cx="806450" cy="3698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altLang="zh-CN" b="1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</m:oMath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42" name="Text 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36588" y="2131408"/>
                <a:ext cx="806450" cy="369888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 Box 49"/>
              <p:cNvSpPr txBox="1">
                <a:spLocks noChangeArrowheads="1"/>
              </p:cNvSpPr>
              <p:nvPr/>
            </p:nvSpPr>
            <p:spPr bwMode="auto">
              <a:xfrm>
                <a:off x="8394974" y="4514245"/>
                <a:ext cx="1204913" cy="3698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b="1" dirty="0" smtClean="0"/>
                  <a:t>水蒸气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b="1" baseline="-25000" dirty="0"/>
              </a:p>
            </p:txBody>
          </p:sp>
        </mc:Choice>
        <mc:Fallback xmlns="">
          <p:sp>
            <p:nvSpPr>
              <p:cNvPr id="43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974" y="4514245"/>
                <a:ext cx="1204913" cy="369888"/>
              </a:xfrm>
              <a:prstGeom prst="rect">
                <a:avLst/>
              </a:prstGeom>
              <a:blipFill>
                <a:blip r:embed="rId7"/>
                <a:stretch>
                  <a:fillRect l="-4040" t="-13333" b="-2333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 Box 49"/>
              <p:cNvSpPr txBox="1">
                <a:spLocks noChangeArrowheads="1"/>
              </p:cNvSpPr>
              <p:nvPr/>
            </p:nvSpPr>
            <p:spPr bwMode="auto">
              <a:xfrm>
                <a:off x="9766575" y="3147408"/>
                <a:ext cx="196850" cy="363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altLang="zh-CN" b="1" baseline="-25000" dirty="0"/>
              </a:p>
            </p:txBody>
          </p:sp>
        </mc:Choice>
        <mc:Fallback xmlns="">
          <p:sp>
            <p:nvSpPr>
              <p:cNvPr id="48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66575" y="3147408"/>
                <a:ext cx="196850" cy="363538"/>
              </a:xfrm>
              <a:prstGeom prst="rect">
                <a:avLst/>
              </a:prstGeom>
              <a:blipFill>
                <a:blip r:embed="rId8"/>
                <a:stretch>
                  <a:fillRect r="-7812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 Box 49"/>
              <p:cNvSpPr txBox="1">
                <a:spLocks noChangeArrowheads="1"/>
              </p:cNvSpPr>
              <p:nvPr/>
            </p:nvSpPr>
            <p:spPr bwMode="auto">
              <a:xfrm>
                <a:off x="10265050" y="3202970"/>
                <a:ext cx="306388" cy="363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p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altLang="zh-CN" b="1" baseline="-25000" dirty="0"/>
              </a:p>
            </p:txBody>
          </p:sp>
        </mc:Choice>
        <mc:Fallback xmlns="">
          <p:sp>
            <p:nvSpPr>
              <p:cNvPr id="49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65050" y="3202970"/>
                <a:ext cx="306388" cy="363538"/>
              </a:xfrm>
              <a:prstGeom prst="rect">
                <a:avLst/>
              </a:prstGeom>
              <a:blipFill>
                <a:blip r:embed="rId9"/>
                <a:stretch>
                  <a:fillRect r="-8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箭头连接符 44"/>
          <p:cNvCxnSpPr/>
          <p:nvPr/>
        </p:nvCxnSpPr>
        <p:spPr>
          <a:xfrm flipV="1">
            <a:off x="9973994" y="3350562"/>
            <a:ext cx="14068" cy="550908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10325686" y="3350562"/>
            <a:ext cx="0" cy="550908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右大括号 51"/>
          <p:cNvSpPr/>
          <p:nvPr/>
        </p:nvSpPr>
        <p:spPr>
          <a:xfrm>
            <a:off x="4193177" y="4873020"/>
            <a:ext cx="210011" cy="1865405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右箭头 52"/>
          <p:cNvSpPr/>
          <p:nvPr/>
        </p:nvSpPr>
        <p:spPr>
          <a:xfrm>
            <a:off x="4501663" y="5739617"/>
            <a:ext cx="689316" cy="844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5167544" y="5375870"/>
                <a:ext cx="3421605" cy="783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544" y="5375870"/>
                <a:ext cx="3421605" cy="7839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719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08589" y="851663"/>
                <a:ext cx="7552308" cy="5301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6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图中画出操作线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精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馏段操作线过点（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𝐃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𝐃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斜率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en-US" altLang="zh-CN" sz="24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：过点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）作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线，斜率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C: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与精馏段操作线交于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𝒅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：提馏段操作线过点（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𝐖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、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）和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𝒅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7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）分析讨论：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若规定了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  <m:r>
                      <a:rPr lang="zh-CN" altLang="en-US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  <m:r>
                      <a:rPr lang="zh-CN" altLang="en-US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zh-CN" altLang="en-US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：则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①</a:t>
                </a: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直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间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②   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轻组分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回收率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sub>
                        </m:sSub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sub>
                        </m:sSub>
                      </m:den>
                    </m:f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直接蒸气  。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③   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若要达到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相同的，理论板数  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④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𝑭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𝑭</m:t>
                    </m:r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直接加热量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取决于回流比</a:t>
                </a:r>
                <a:r>
                  <a:rPr lang="en-US" altLang="zh-CN" sz="2400" b="1" i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89" y="851663"/>
                <a:ext cx="7552308" cy="5301323"/>
              </a:xfrm>
              <a:prstGeom prst="rect">
                <a:avLst/>
              </a:prstGeom>
              <a:blipFill>
                <a:blip r:embed="rId2"/>
                <a:stretch>
                  <a:fillRect l="-1211" t="-1266" b="-17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6.5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操作型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分析</a:t>
            </a:r>
            <a:endParaRPr lang="zh-CN" alt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下箭头 4"/>
          <p:cNvSpPr/>
          <p:nvPr/>
        </p:nvSpPr>
        <p:spPr>
          <a:xfrm>
            <a:off x="5134707" y="4276796"/>
            <a:ext cx="154744" cy="365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上箭头 6"/>
          <p:cNvSpPr/>
          <p:nvPr/>
        </p:nvSpPr>
        <p:spPr>
          <a:xfrm>
            <a:off x="4938231" y="4698828"/>
            <a:ext cx="140677" cy="39389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8530450" y="1039065"/>
            <a:ext cx="3409898" cy="3368794"/>
            <a:chOff x="8530450" y="1039065"/>
            <a:chExt cx="3409898" cy="3368794"/>
          </a:xfrm>
        </p:grpSpPr>
        <p:cxnSp>
          <p:nvCxnSpPr>
            <p:cNvPr id="42" name="直接连接符 41"/>
            <p:cNvCxnSpPr/>
            <p:nvPr/>
          </p:nvCxnSpPr>
          <p:spPr>
            <a:xfrm flipH="1">
              <a:off x="9861450" y="1951108"/>
              <a:ext cx="876116" cy="6531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组合 55"/>
            <p:cNvGrpSpPr/>
            <p:nvPr/>
          </p:nvGrpSpPr>
          <p:grpSpPr>
            <a:xfrm>
              <a:off x="8530450" y="1039065"/>
              <a:ext cx="3409898" cy="3368794"/>
              <a:chOff x="8530450" y="1039065"/>
              <a:chExt cx="3409898" cy="3368794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8530450" y="1039065"/>
                <a:ext cx="3409898" cy="3368794"/>
                <a:chOff x="8530450" y="1039065"/>
                <a:chExt cx="3409898" cy="3368794"/>
              </a:xfrm>
            </p:grpSpPr>
            <p:sp>
              <p:nvSpPr>
                <p:cNvPr id="12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9861451" y="1398167"/>
                  <a:ext cx="1752229" cy="1105882"/>
                </a:xfrm>
                <a:prstGeom prst="line">
                  <a:avLst/>
                </a:prstGeom>
                <a:noFill/>
                <a:ln w="38100">
                  <a:solidFill>
                    <a:srgbClr val="00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cxnSp>
              <p:nvCxnSpPr>
                <p:cNvPr id="20" name="直接连接符 19"/>
                <p:cNvCxnSpPr/>
                <p:nvPr/>
              </p:nvCxnSpPr>
              <p:spPr>
                <a:xfrm flipH="1">
                  <a:off x="9198059" y="2208628"/>
                  <a:ext cx="1144297" cy="1828314"/>
                </a:xfrm>
                <a:prstGeom prst="line">
                  <a:avLst/>
                </a:prstGeom>
                <a:ln w="381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4" name="组合 53"/>
                <p:cNvGrpSpPr/>
                <p:nvPr/>
              </p:nvGrpSpPr>
              <p:grpSpPr>
                <a:xfrm>
                  <a:off x="8530450" y="1039065"/>
                  <a:ext cx="3409898" cy="3368794"/>
                  <a:chOff x="8530450" y="1039065"/>
                  <a:chExt cx="3409898" cy="3368794"/>
                </a:xfrm>
              </p:grpSpPr>
              <p:sp>
                <p:nvSpPr>
                  <p:cNvPr id="11" name="Line 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965731" y="1155989"/>
                    <a:ext cx="2895600" cy="2895600"/>
                  </a:xfrm>
                  <a:prstGeom prst="line">
                    <a:avLst/>
                  </a:prstGeom>
                  <a:noFill/>
                  <a:ln w="31750">
                    <a:solidFill>
                      <a:schemeClr val="tx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11613681" y="1459202"/>
                    <a:ext cx="0" cy="2592387"/>
                  </a:xfrm>
                  <a:prstGeom prst="line">
                    <a:avLst/>
                  </a:prstGeom>
                  <a:noFill/>
                  <a:ln w="19050">
                    <a:solidFill>
                      <a:schemeClr val="bg1"/>
                    </a:solidFill>
                    <a:prstDash val="dash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10572672" y="2373602"/>
                    <a:ext cx="20300" cy="1693863"/>
                  </a:xfrm>
                  <a:prstGeom prst="line">
                    <a:avLst/>
                  </a:prstGeom>
                  <a:noFill/>
                  <a:ln w="19050">
                    <a:solidFill>
                      <a:schemeClr val="bg1"/>
                    </a:solidFill>
                    <a:prstDash val="dash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53" name="组合 52"/>
                  <p:cNvGrpSpPr/>
                  <p:nvPr/>
                </p:nvGrpSpPr>
                <p:grpSpPr>
                  <a:xfrm>
                    <a:off x="8530450" y="1039065"/>
                    <a:ext cx="3409898" cy="3368794"/>
                    <a:chOff x="8530450" y="1039065"/>
                    <a:chExt cx="3409898" cy="3368794"/>
                  </a:xfrm>
                </p:grpSpPr>
                <p:sp>
                  <p:nvSpPr>
                    <p:cNvPr id="10" name="Rectangle 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63302" y="1150864"/>
                      <a:ext cx="2898030" cy="2879725"/>
                    </a:xfrm>
                    <a:prstGeom prst="rect">
                      <a:avLst/>
                    </a:prstGeom>
                    <a:noFill/>
                    <a:ln w="31750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dirty="0"/>
                    </a:p>
                  </p:txBody>
                </p:sp>
                <p:grpSp>
                  <p:nvGrpSpPr>
                    <p:cNvPr id="52" name="组合 51"/>
                    <p:cNvGrpSpPr/>
                    <p:nvPr/>
                  </p:nvGrpSpPr>
                  <p:grpSpPr>
                    <a:xfrm>
                      <a:off x="8530450" y="1039065"/>
                      <a:ext cx="3409898" cy="3368794"/>
                      <a:chOff x="8530450" y="1039065"/>
                      <a:chExt cx="3409898" cy="3368794"/>
                    </a:xfrm>
                  </p:grpSpPr>
                  <p:sp>
                    <p:nvSpPr>
                      <p:cNvPr id="9" name="Arc 17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8981606" y="1163927"/>
                        <a:ext cx="2895600" cy="289560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31750">
                        <a:solidFill>
                          <a:srgbClr val="FF9900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" name="文本框 5"/>
                          <p:cNvSpPr txBox="1"/>
                          <p:nvPr/>
                        </p:nvSpPr>
                        <p:spPr>
                          <a:xfrm>
                            <a:off x="11391708" y="4038527"/>
                            <a:ext cx="54864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" name="文本框 5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1391708" y="4038527"/>
                            <a:ext cx="548640" cy="369332"/>
                          </a:xfrm>
                          <a:prstGeom prst="rect">
                            <a:avLst/>
                          </a:prstGeom>
                          <a:blipFill>
                            <a:blip r:embed="rId3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5" name="文本框 14"/>
                          <p:cNvSpPr txBox="1"/>
                          <p:nvPr/>
                        </p:nvSpPr>
                        <p:spPr>
                          <a:xfrm>
                            <a:off x="10355801" y="4023171"/>
                            <a:ext cx="54864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5" name="文本框 14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355801" y="4023171"/>
                            <a:ext cx="548640" cy="369332"/>
                          </a:xfrm>
                          <a:prstGeom prst="rect">
                            <a:avLst/>
                          </a:prstGeom>
                          <a:blipFill>
                            <a:blip r:embed="rId4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6" name="文本框 15"/>
                          <p:cNvSpPr txBox="1"/>
                          <p:nvPr/>
                        </p:nvSpPr>
                        <p:spPr>
                          <a:xfrm>
                            <a:off x="9077434" y="4036942"/>
                            <a:ext cx="54864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6" name="文本框 15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9077434" y="4036942"/>
                            <a:ext cx="548640" cy="369332"/>
                          </a:xfrm>
                          <a:prstGeom prst="rect">
                            <a:avLst/>
                          </a:prstGeom>
                          <a:blipFill>
                            <a:blip r:embed="rId5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3" name="文本框 22"/>
                          <p:cNvSpPr txBox="1"/>
                          <p:nvPr/>
                        </p:nvSpPr>
                        <p:spPr>
                          <a:xfrm>
                            <a:off x="8613650" y="1039065"/>
                            <a:ext cx="422031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3" name="文本框 22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13650" y="1039065"/>
                            <a:ext cx="422031" cy="369332"/>
                          </a:xfrm>
                          <a:prstGeom prst="rect">
                            <a:avLst/>
                          </a:prstGeom>
                          <a:blipFill>
                            <a:blip r:embed="rId6"/>
                            <a:stretch>
                              <a:fillRect b="-655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4" name="文本框 23"/>
                          <p:cNvSpPr txBox="1"/>
                          <p:nvPr/>
                        </p:nvSpPr>
                        <p:spPr>
                          <a:xfrm>
                            <a:off x="8530450" y="3918394"/>
                            <a:ext cx="422031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4" name="文本框 2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530450" y="3918394"/>
                            <a:ext cx="422031" cy="369332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7" name="文本框 26"/>
                          <p:cNvSpPr txBox="1"/>
                          <p:nvPr/>
                        </p:nvSpPr>
                        <p:spPr>
                          <a:xfrm>
                            <a:off x="10144785" y="1832765"/>
                            <a:ext cx="422031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7" name="文本框 26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144785" y="1832765"/>
                            <a:ext cx="422031" cy="369332"/>
                          </a:xfrm>
                          <a:prstGeom prst="rect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29" name="直接连接符 28"/>
                      <p:cNvCxnSpPr/>
                      <p:nvPr/>
                    </p:nvCxnSpPr>
                    <p:spPr>
                      <a:xfrm flipH="1">
                        <a:off x="10737566" y="1377167"/>
                        <a:ext cx="905239" cy="31230"/>
                      </a:xfrm>
                      <a:prstGeom prst="line">
                        <a:avLst/>
                      </a:prstGeom>
                      <a:ln w="25400">
                        <a:solidFill>
                          <a:schemeClr val="bg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" name="直接连接符 34"/>
                      <p:cNvCxnSpPr/>
                      <p:nvPr/>
                    </p:nvCxnSpPr>
                    <p:spPr>
                      <a:xfrm>
                        <a:off x="10737565" y="1408397"/>
                        <a:ext cx="0" cy="542711"/>
                      </a:xfrm>
                      <a:prstGeom prst="line">
                        <a:avLst/>
                      </a:prstGeom>
                      <a:ln w="25400">
                        <a:solidFill>
                          <a:schemeClr val="bg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6" name="直接连接符 45"/>
                      <p:cNvCxnSpPr/>
                      <p:nvPr/>
                    </p:nvCxnSpPr>
                    <p:spPr>
                      <a:xfrm>
                        <a:off x="9861450" y="1957639"/>
                        <a:ext cx="0" cy="982509"/>
                      </a:xfrm>
                      <a:prstGeom prst="line">
                        <a:avLst/>
                      </a:prstGeom>
                      <a:ln w="25400">
                        <a:solidFill>
                          <a:schemeClr val="bg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直接连接符 47"/>
                      <p:cNvCxnSpPr/>
                      <p:nvPr/>
                    </p:nvCxnSpPr>
                    <p:spPr>
                      <a:xfrm flipH="1">
                        <a:off x="9198059" y="2940148"/>
                        <a:ext cx="663391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bg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直接连接符 49"/>
                      <p:cNvCxnSpPr/>
                      <p:nvPr/>
                    </p:nvCxnSpPr>
                    <p:spPr>
                      <a:xfrm flipH="1">
                        <a:off x="9183991" y="2940148"/>
                        <a:ext cx="14068" cy="1083023"/>
                      </a:xfrm>
                      <a:prstGeom prst="line">
                        <a:avLst/>
                      </a:prstGeom>
                      <a:ln w="25400">
                        <a:solidFill>
                          <a:schemeClr val="bg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cxnSp>
            <p:nvCxnSpPr>
              <p:cNvPr id="18" name="直接连接符 17"/>
              <p:cNvCxnSpPr/>
              <p:nvPr/>
            </p:nvCxnSpPr>
            <p:spPr>
              <a:xfrm flipH="1" flipV="1">
                <a:off x="9640142" y="1631853"/>
                <a:ext cx="946598" cy="755817"/>
              </a:xfrm>
              <a:prstGeom prst="line">
                <a:avLst/>
              </a:prstGeom>
              <a:ln w="412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72536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6.5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操作型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分析</a:t>
            </a:r>
            <a:endParaRPr lang="zh-CN" alt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51909" y="814820"/>
                <a:ext cx="11522227" cy="58144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6.5.2.2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提馏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塔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）将原料以液态从塔顶加入。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）可考虑使用提馏塔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①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为了回收轻组分，对馏出液的浓度要求不高。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+mn-ea"/>
                    <a:ea typeface="等线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zh-CN" sz="2400" b="1" dirty="0" smtClean="0">
                    <a:latin typeface="+mn-ea"/>
                    <a:ea typeface="等线" panose="02010600030101010101" pitchFamily="2" charset="-122"/>
                    <a:cs typeface="Times New Roman" panose="02020603050405020304" pitchFamily="18" charset="0"/>
                  </a:rPr>
                  <a:t>②</a:t>
                </a:r>
                <a:r>
                  <a:rPr lang="zh-CN" altLang="en-US" sz="2400" b="1" dirty="0" smtClean="0">
                    <a:latin typeface="+mn-ea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进料组成相对挥发度很大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）全塔物料衡算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𝑾</m:t>
                    </m:r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𝑾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）提馏段操作线方程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𝒒𝑭</m:t>
                    </m:r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      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𝑹𝑫</m:t>
                    </m:r>
                  </m:oMath>
                </a14:m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5814477"/>
              </a:xfrm>
              <a:prstGeom prst="rect">
                <a:avLst/>
              </a:prstGeom>
              <a:blipFill>
                <a:blip r:embed="rId2"/>
                <a:stretch>
                  <a:fillRect l="-847" t="-5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组合 69"/>
          <p:cNvGrpSpPr/>
          <p:nvPr/>
        </p:nvGrpSpPr>
        <p:grpSpPr>
          <a:xfrm>
            <a:off x="8530393" y="1019657"/>
            <a:ext cx="3308404" cy="3824326"/>
            <a:chOff x="8530393" y="1019657"/>
            <a:chExt cx="3308404" cy="3824326"/>
          </a:xfrm>
        </p:grpSpPr>
        <p:sp>
          <p:nvSpPr>
            <p:cNvPr id="49" name="Line 36"/>
            <p:cNvSpPr>
              <a:spLocks noChangeShapeType="1"/>
            </p:cNvSpPr>
            <p:nvPr/>
          </p:nvSpPr>
          <p:spPr bwMode="auto">
            <a:xfrm flipV="1">
              <a:off x="10640903" y="4401944"/>
              <a:ext cx="530225" cy="44203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8530393" y="1019657"/>
              <a:ext cx="3308404" cy="3746976"/>
              <a:chOff x="8413790" y="2025497"/>
              <a:chExt cx="3308404" cy="3746976"/>
            </a:xfrm>
          </p:grpSpPr>
          <p:sp>
            <p:nvSpPr>
              <p:cNvPr id="48" name="Oval 35"/>
              <p:cNvSpPr>
                <a:spLocks noChangeArrowheads="1"/>
              </p:cNvSpPr>
              <p:nvPr/>
            </p:nvSpPr>
            <p:spPr bwMode="auto">
              <a:xfrm>
                <a:off x="10631097" y="5485135"/>
                <a:ext cx="288925" cy="287338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54" name="组合 53"/>
              <p:cNvGrpSpPr/>
              <p:nvPr/>
            </p:nvGrpSpPr>
            <p:grpSpPr>
              <a:xfrm>
                <a:off x="8413790" y="2025497"/>
                <a:ext cx="3308404" cy="3603307"/>
                <a:chOff x="8994411" y="3071813"/>
                <a:chExt cx="3308404" cy="3603307"/>
              </a:xfrm>
            </p:grpSpPr>
            <p:sp>
              <p:nvSpPr>
                <p:cNvPr id="27" name="Line 40"/>
                <p:cNvSpPr>
                  <a:spLocks noChangeShapeType="1"/>
                </p:cNvSpPr>
                <p:nvPr/>
              </p:nvSpPr>
              <p:spPr bwMode="auto">
                <a:xfrm>
                  <a:off x="9642111" y="5880101"/>
                  <a:ext cx="1223963" cy="0"/>
                </a:xfrm>
                <a:prstGeom prst="line">
                  <a:avLst/>
                </a:prstGeom>
                <a:noFill/>
                <a:ln w="12700">
                  <a:solidFill>
                    <a:srgbClr val="3366FF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" name="Line 41"/>
                <p:cNvSpPr>
                  <a:spLocks noChangeShapeType="1"/>
                </p:cNvSpPr>
                <p:nvPr/>
              </p:nvSpPr>
              <p:spPr bwMode="auto">
                <a:xfrm>
                  <a:off x="9642111" y="5951538"/>
                  <a:ext cx="1223963" cy="0"/>
                </a:xfrm>
                <a:prstGeom prst="line">
                  <a:avLst/>
                </a:prstGeom>
                <a:noFill/>
                <a:ln w="9525">
                  <a:solidFill>
                    <a:srgbClr val="3366FF"/>
                  </a:solidFill>
                  <a:prstDash val="lg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" name="Line 14"/>
                <p:cNvSpPr>
                  <a:spLocks noChangeShapeType="1"/>
                </p:cNvSpPr>
                <p:nvPr/>
              </p:nvSpPr>
              <p:spPr bwMode="auto">
                <a:xfrm>
                  <a:off x="9858011" y="3576638"/>
                  <a:ext cx="0" cy="180022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" name="Line 15"/>
                <p:cNvSpPr>
                  <a:spLocks noChangeShapeType="1"/>
                </p:cNvSpPr>
                <p:nvPr/>
              </p:nvSpPr>
              <p:spPr bwMode="auto">
                <a:xfrm>
                  <a:off x="10650174" y="3576638"/>
                  <a:ext cx="0" cy="180022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" name="Line 16"/>
                <p:cNvSpPr>
                  <a:spLocks noChangeShapeType="1"/>
                </p:cNvSpPr>
                <p:nvPr/>
              </p:nvSpPr>
              <p:spPr bwMode="auto">
                <a:xfrm>
                  <a:off x="9642111" y="5592763"/>
                  <a:ext cx="0" cy="64770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" name="Line 17"/>
                <p:cNvSpPr>
                  <a:spLocks noChangeShapeType="1"/>
                </p:cNvSpPr>
                <p:nvPr/>
              </p:nvSpPr>
              <p:spPr bwMode="auto">
                <a:xfrm>
                  <a:off x="10866074" y="5592763"/>
                  <a:ext cx="0" cy="64770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9642111" y="5376863"/>
                  <a:ext cx="215900" cy="21590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Line 19"/>
                <p:cNvSpPr>
                  <a:spLocks noChangeShapeType="1"/>
                </p:cNvSpPr>
                <p:nvPr/>
              </p:nvSpPr>
              <p:spPr bwMode="auto">
                <a:xfrm>
                  <a:off x="10650174" y="5376863"/>
                  <a:ext cx="215900" cy="21590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" name="Line 20"/>
                <p:cNvSpPr>
                  <a:spLocks noChangeShapeType="1"/>
                </p:cNvSpPr>
                <p:nvPr/>
              </p:nvSpPr>
              <p:spPr bwMode="auto">
                <a:xfrm>
                  <a:off x="9642111" y="6240463"/>
                  <a:ext cx="1223963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" name="Arc 21"/>
                <p:cNvSpPr>
                  <a:spLocks/>
                </p:cNvSpPr>
                <p:nvPr/>
              </p:nvSpPr>
              <p:spPr bwMode="auto">
                <a:xfrm rot="8176487" flipH="1" flipV="1">
                  <a:off x="9943736" y="3305176"/>
                  <a:ext cx="644525" cy="646113"/>
                </a:xfrm>
                <a:custGeom>
                  <a:avLst/>
                  <a:gdLst>
                    <a:gd name="G0" fmla="+- 0 0 0"/>
                    <a:gd name="G1" fmla="+- 21476 0 0"/>
                    <a:gd name="G2" fmla="+- 21600 0 0"/>
                    <a:gd name="T0" fmla="*/ 2315 w 21401"/>
                    <a:gd name="T1" fmla="*/ 0 h 21476"/>
                    <a:gd name="T2" fmla="*/ 21401 w 21401"/>
                    <a:gd name="T3" fmla="*/ 18549 h 21476"/>
                    <a:gd name="T4" fmla="*/ 0 w 21401"/>
                    <a:gd name="T5" fmla="*/ 21476 h 21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401" h="21476" fill="none" extrusionOk="0">
                      <a:moveTo>
                        <a:pt x="2314" y="0"/>
                      </a:moveTo>
                      <a:cubicBezTo>
                        <a:pt x="12182" y="1064"/>
                        <a:pt x="20055" y="8715"/>
                        <a:pt x="21400" y="18549"/>
                      </a:cubicBezTo>
                    </a:path>
                    <a:path w="21401" h="21476" stroke="0" extrusionOk="0">
                      <a:moveTo>
                        <a:pt x="2314" y="0"/>
                      </a:moveTo>
                      <a:cubicBezTo>
                        <a:pt x="12182" y="1064"/>
                        <a:pt x="20055" y="8715"/>
                        <a:pt x="21400" y="18549"/>
                      </a:cubicBezTo>
                      <a:lnTo>
                        <a:pt x="0" y="21476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" name="Line 22"/>
                <p:cNvSpPr>
                  <a:spLocks noChangeShapeType="1"/>
                </p:cNvSpPr>
                <p:nvPr/>
              </p:nvSpPr>
              <p:spPr bwMode="auto">
                <a:xfrm>
                  <a:off x="9858011" y="3935413"/>
                  <a:ext cx="792163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" name="Line 23"/>
                <p:cNvSpPr>
                  <a:spLocks noChangeShapeType="1"/>
                </p:cNvSpPr>
                <p:nvPr/>
              </p:nvSpPr>
              <p:spPr bwMode="auto">
                <a:xfrm>
                  <a:off x="9858011" y="4367213"/>
                  <a:ext cx="792163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" name="Line 24"/>
                <p:cNvSpPr>
                  <a:spLocks noChangeShapeType="1"/>
                </p:cNvSpPr>
                <p:nvPr/>
              </p:nvSpPr>
              <p:spPr bwMode="auto">
                <a:xfrm>
                  <a:off x="9858011" y="4783138"/>
                  <a:ext cx="792163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" name="Line 25"/>
                <p:cNvSpPr>
                  <a:spLocks noChangeShapeType="1"/>
                </p:cNvSpPr>
                <p:nvPr/>
              </p:nvSpPr>
              <p:spPr bwMode="auto">
                <a:xfrm>
                  <a:off x="9858011" y="5232401"/>
                  <a:ext cx="792163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10267586" y="3071813"/>
                  <a:ext cx="0" cy="36036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" name="Line 31"/>
                <p:cNvSpPr>
                  <a:spLocks noChangeShapeType="1"/>
                </p:cNvSpPr>
                <p:nvPr/>
              </p:nvSpPr>
              <p:spPr bwMode="auto">
                <a:xfrm>
                  <a:off x="10277111" y="3071813"/>
                  <a:ext cx="792163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" name="Line 32"/>
                <p:cNvSpPr>
                  <a:spLocks noChangeShapeType="1"/>
                </p:cNvSpPr>
                <p:nvPr/>
              </p:nvSpPr>
              <p:spPr bwMode="auto">
                <a:xfrm>
                  <a:off x="11081974" y="3071813"/>
                  <a:ext cx="7938" cy="101282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" name="Oval 35"/>
                <p:cNvSpPr>
                  <a:spLocks noChangeArrowheads="1"/>
                </p:cNvSpPr>
                <p:nvPr/>
              </p:nvSpPr>
              <p:spPr bwMode="auto">
                <a:xfrm>
                  <a:off x="10937511" y="3216276"/>
                  <a:ext cx="288925" cy="287338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10793049" y="3171826"/>
                  <a:ext cx="647700" cy="360363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" name="Line 39"/>
                <p:cNvSpPr>
                  <a:spLocks noChangeShapeType="1"/>
                </p:cNvSpPr>
                <p:nvPr/>
              </p:nvSpPr>
              <p:spPr bwMode="auto">
                <a:xfrm>
                  <a:off x="9642111" y="5735638"/>
                  <a:ext cx="1223963" cy="0"/>
                </a:xfrm>
                <a:prstGeom prst="line">
                  <a:avLst/>
                </a:prstGeom>
                <a:noFill/>
                <a:ln w="12700">
                  <a:solidFill>
                    <a:srgbClr val="3366FF"/>
                  </a:solidFill>
                  <a:prstDash val="dash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" name="Line 42"/>
                <p:cNvSpPr>
                  <a:spLocks noChangeShapeType="1"/>
                </p:cNvSpPr>
                <p:nvPr/>
              </p:nvSpPr>
              <p:spPr bwMode="auto">
                <a:xfrm>
                  <a:off x="9642111" y="6096001"/>
                  <a:ext cx="1223963" cy="0"/>
                </a:xfrm>
                <a:prstGeom prst="line">
                  <a:avLst/>
                </a:prstGeom>
                <a:noFill/>
                <a:ln w="12700">
                  <a:solidFill>
                    <a:srgbClr val="3366FF"/>
                  </a:solidFill>
                  <a:prstDash val="lgDashDot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" name="Line 43"/>
                <p:cNvSpPr>
                  <a:spLocks noChangeShapeType="1"/>
                </p:cNvSpPr>
                <p:nvPr/>
              </p:nvSpPr>
              <p:spPr bwMode="auto">
                <a:xfrm>
                  <a:off x="9635761" y="6167438"/>
                  <a:ext cx="1223963" cy="0"/>
                </a:xfrm>
                <a:prstGeom prst="line">
                  <a:avLst/>
                </a:prstGeom>
                <a:noFill/>
                <a:ln w="9525">
                  <a:solidFill>
                    <a:srgbClr val="3366FF"/>
                  </a:solidFill>
                  <a:prstDash val="dash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" name="Line 44"/>
                <p:cNvSpPr>
                  <a:spLocks noChangeShapeType="1"/>
                </p:cNvSpPr>
                <p:nvPr/>
              </p:nvSpPr>
              <p:spPr bwMode="auto">
                <a:xfrm>
                  <a:off x="8994411" y="3792538"/>
                  <a:ext cx="86360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 Box 4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994411" y="3360738"/>
                      <a:ext cx="600075" cy="3698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 baseline="-25000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oMath>
                        </m:oMathPara>
                      </a14:m>
                      <a:endParaRPr lang="en-US" altLang="zh-CN" baseline="-25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2" name="Text 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8994411" y="3360738"/>
                      <a:ext cx="600075" cy="36988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 Box 4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1116899" y="3752851"/>
                      <a:ext cx="503238" cy="3635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 err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 baseline="-25000" dirty="0" err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oMath>
                        </m:oMathPara>
                      </a14:m>
                      <a:endParaRPr lang="en-US" altLang="zh-CN" baseline="-25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 Box 4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11116899" y="3752851"/>
                      <a:ext cx="503238" cy="36353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17073"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Line 47"/>
                <p:cNvSpPr>
                  <a:spLocks noChangeShapeType="1"/>
                </p:cNvSpPr>
                <p:nvPr/>
              </p:nvSpPr>
              <p:spPr bwMode="auto">
                <a:xfrm>
                  <a:off x="11474697" y="6675120"/>
                  <a:ext cx="576263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 Box 4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1583678" y="6286398"/>
                      <a:ext cx="719137" cy="3635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 err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 baseline="-25000" dirty="0" err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oMath>
                        </m:oMathPara>
                      </a14:m>
                      <a:endParaRPr lang="en-US" altLang="zh-CN" baseline="-25000" dirty="0"/>
                    </a:p>
                  </p:txBody>
                </p:sp>
              </mc:Choice>
              <mc:Fallback xmlns="">
                <p:sp>
                  <p:nvSpPr>
                    <p:cNvPr id="35" name="Text 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11583678" y="6286398"/>
                      <a:ext cx="719137" cy="36353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695"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Arc 40"/>
                <p:cNvSpPr>
                  <a:spLocks/>
                </p:cNvSpPr>
                <p:nvPr/>
              </p:nvSpPr>
              <p:spPr bwMode="auto">
                <a:xfrm rot="5207280">
                  <a:off x="10905905" y="3998533"/>
                  <a:ext cx="144463" cy="215900"/>
                </a:xfrm>
                <a:custGeom>
                  <a:avLst/>
                  <a:gdLst>
                    <a:gd name="G0" fmla="+- 6451 0 0"/>
                    <a:gd name="G1" fmla="+- 21600 0 0"/>
                    <a:gd name="G2" fmla="+- 21600 0 0"/>
                    <a:gd name="T0" fmla="*/ 6451 w 28051"/>
                    <a:gd name="T1" fmla="*/ 0 h 43200"/>
                    <a:gd name="T2" fmla="*/ 0 w 28051"/>
                    <a:gd name="T3" fmla="*/ 42214 h 43200"/>
                    <a:gd name="T4" fmla="*/ 6451 w 28051"/>
                    <a:gd name="T5" fmla="*/ 21600 h 43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51" h="43200" fill="none" extrusionOk="0">
                      <a:moveTo>
                        <a:pt x="6451" y="0"/>
                      </a:moveTo>
                      <a:cubicBezTo>
                        <a:pt x="18380" y="0"/>
                        <a:pt x="28051" y="9670"/>
                        <a:pt x="28051" y="21600"/>
                      </a:cubicBezTo>
                      <a:cubicBezTo>
                        <a:pt x="28051" y="33529"/>
                        <a:pt x="18380" y="43200"/>
                        <a:pt x="6451" y="43200"/>
                      </a:cubicBezTo>
                      <a:cubicBezTo>
                        <a:pt x="4263" y="43199"/>
                        <a:pt x="2087" y="42867"/>
                        <a:pt x="-1" y="42214"/>
                      </a:cubicBezTo>
                    </a:path>
                    <a:path w="28051" h="43200" stroke="0" extrusionOk="0">
                      <a:moveTo>
                        <a:pt x="6451" y="0"/>
                      </a:moveTo>
                      <a:cubicBezTo>
                        <a:pt x="18380" y="0"/>
                        <a:pt x="28051" y="9670"/>
                        <a:pt x="28051" y="21600"/>
                      </a:cubicBezTo>
                      <a:cubicBezTo>
                        <a:pt x="28051" y="33529"/>
                        <a:pt x="18380" y="43200"/>
                        <a:pt x="6451" y="43200"/>
                      </a:cubicBezTo>
                      <a:cubicBezTo>
                        <a:pt x="4263" y="43199"/>
                        <a:pt x="2087" y="42867"/>
                        <a:pt x="-1" y="42214"/>
                      </a:cubicBezTo>
                      <a:lnTo>
                        <a:pt x="645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cxnSp>
              <p:nvCxnSpPr>
                <p:cNvPr id="38" name="直接箭头连接符 37"/>
                <p:cNvCxnSpPr/>
                <p:nvPr/>
              </p:nvCxnSpPr>
              <p:spPr>
                <a:xfrm>
                  <a:off x="11081973" y="3792538"/>
                  <a:ext cx="54397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/>
              </p:nvCxnSpPr>
              <p:spPr>
                <a:xfrm flipV="1">
                  <a:off x="10866074" y="3656368"/>
                  <a:ext cx="0" cy="40008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箭头连接符 41"/>
                <p:cNvCxnSpPr/>
                <p:nvPr/>
              </p:nvCxnSpPr>
              <p:spPr>
                <a:xfrm flipH="1">
                  <a:off x="10505712" y="3669431"/>
                  <a:ext cx="354012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/>
              </p:nvCxnSpPr>
              <p:spPr>
                <a:xfrm>
                  <a:off x="10267586" y="6240463"/>
                  <a:ext cx="0" cy="43465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/>
              </p:nvCxnSpPr>
              <p:spPr>
                <a:xfrm>
                  <a:off x="10267586" y="6675120"/>
                  <a:ext cx="95885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/>
                <p:cNvCxnSpPr/>
                <p:nvPr/>
              </p:nvCxnSpPr>
              <p:spPr>
                <a:xfrm flipH="1" flipV="1">
                  <a:off x="11339147" y="6110384"/>
                  <a:ext cx="1" cy="40909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箭头连接符 52"/>
                <p:cNvCxnSpPr/>
                <p:nvPr/>
              </p:nvCxnSpPr>
              <p:spPr>
                <a:xfrm flipH="1">
                  <a:off x="10866074" y="6096001"/>
                  <a:ext cx="46416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 Box 4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505712" y="3124754"/>
                      <a:ext cx="354012" cy="36298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oMath>
                        </m:oMathPara>
                      </a14:m>
                      <a:endParaRPr lang="en-US" altLang="zh-CN" baseline="-25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6" name="Text Box 4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10505712" y="3124754"/>
                      <a:ext cx="354012" cy="36298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60" name="直接箭头连接符 59"/>
            <p:cNvCxnSpPr/>
            <p:nvPr/>
          </p:nvCxnSpPr>
          <p:spPr>
            <a:xfrm>
              <a:off x="9906104" y="2277451"/>
              <a:ext cx="0" cy="282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/>
            <p:nvPr/>
          </p:nvCxnSpPr>
          <p:spPr>
            <a:xfrm flipV="1">
              <a:off x="9617518" y="2418885"/>
              <a:ext cx="3255" cy="312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/>
                <p:cNvSpPr txBox="1"/>
                <p:nvPr/>
              </p:nvSpPr>
              <p:spPr>
                <a:xfrm>
                  <a:off x="9397712" y="2312860"/>
                  <a:ext cx="2814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4" name="文本框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7712" y="2312860"/>
                  <a:ext cx="281487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9565" r="-2174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/>
                <p:cNvSpPr txBox="1"/>
                <p:nvPr/>
              </p:nvSpPr>
              <p:spPr>
                <a:xfrm>
                  <a:off x="9920122" y="2364798"/>
                  <a:ext cx="2431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5" name="文本框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0122" y="2364798"/>
                  <a:ext cx="24314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0000" r="-2500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6" name="右大括号 65"/>
          <p:cNvSpPr/>
          <p:nvPr/>
        </p:nvSpPr>
        <p:spPr>
          <a:xfrm>
            <a:off x="4519749" y="5107577"/>
            <a:ext cx="156753" cy="13454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右箭头 66"/>
          <p:cNvSpPr/>
          <p:nvPr/>
        </p:nvSpPr>
        <p:spPr>
          <a:xfrm>
            <a:off x="4676502" y="5686432"/>
            <a:ext cx="352698" cy="181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5029200" y="5381736"/>
                <a:ext cx="5734473" cy="86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𝑹𝑫</m:t>
                              </m:r>
                            </m:num>
                            <m:den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𝑹</m:t>
                                  </m:r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𝑫</m:t>
                              </m:r>
                            </m:num>
                            <m:den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den>
                          </m:f>
                          <m:r>
                            <a:rPr lang="en-US" altLang="zh-CN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d>
                        </m:den>
                      </m:f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𝑫</m:t>
                              </m:r>
                            </m:num>
                            <m:den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𝑹</m:t>
                                  </m:r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𝑫</m:t>
                              </m:r>
                            </m:num>
                            <m:den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den>
                          </m:f>
                          <m:r>
                            <a:rPr lang="en-US" altLang="zh-CN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𝑾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5381736"/>
                <a:ext cx="5734473" cy="8666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399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73298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6.5	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双组分连续精馏塔的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操作型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分析</a:t>
            </a:r>
            <a:endParaRPr lang="zh-CN" alt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51909" y="814820"/>
                <a:ext cx="11522227" cy="5029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）精馏段操作线可否表示为过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𝒅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点的水平线？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该线与对角线交点的横坐标是馏出液的组成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）分析：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规定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了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  <m:r>
                      <a:rPr lang="zh-CN" altLang="en-US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当选择的回流比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时，则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，提馏段操作线的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斜率   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𝒅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点沿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线向上移动，则馏出液的组成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，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所需的理论板数   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但受到相平衡曲线的影响有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𝑫𝒎𝒂𝒙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，即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𝒅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点与平衡线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的交点的横坐标。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若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选择的回流比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时，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则馏出液的组成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。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故提馏塔常不设液相回流。</a:t>
                </a:r>
                <a:endParaRPr lang="en-US" altLang="zh-CN" sz="24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24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9" y="814820"/>
                <a:ext cx="11522227" cy="5029582"/>
              </a:xfrm>
              <a:prstGeom prst="rect">
                <a:avLst/>
              </a:prstGeom>
              <a:blipFill>
                <a:blip r:embed="rId2"/>
                <a:stretch>
                  <a:fillRect l="-847" t="-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组合 56"/>
          <p:cNvGrpSpPr/>
          <p:nvPr/>
        </p:nvGrpSpPr>
        <p:grpSpPr>
          <a:xfrm>
            <a:off x="8202280" y="1085407"/>
            <a:ext cx="3346756" cy="3353438"/>
            <a:chOff x="8530450" y="1039065"/>
            <a:chExt cx="3346756" cy="3353438"/>
          </a:xfrm>
        </p:grpSpPr>
        <p:grpSp>
          <p:nvGrpSpPr>
            <p:cNvPr id="58" name="组合 57"/>
            <p:cNvGrpSpPr/>
            <p:nvPr/>
          </p:nvGrpSpPr>
          <p:grpSpPr>
            <a:xfrm>
              <a:off x="8530450" y="1039065"/>
              <a:ext cx="3346756" cy="3353438"/>
              <a:chOff x="8530450" y="1039065"/>
              <a:chExt cx="3346756" cy="3353438"/>
            </a:xfrm>
          </p:grpSpPr>
          <p:cxnSp>
            <p:nvCxnSpPr>
              <p:cNvPr id="63" name="直接连接符 62"/>
              <p:cNvCxnSpPr/>
              <p:nvPr/>
            </p:nvCxnSpPr>
            <p:spPr>
              <a:xfrm flipH="1">
                <a:off x="9479689" y="1767568"/>
                <a:ext cx="1136176" cy="1781886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" name="组合 67"/>
              <p:cNvGrpSpPr/>
              <p:nvPr/>
            </p:nvGrpSpPr>
            <p:grpSpPr>
              <a:xfrm>
                <a:off x="8530450" y="1039065"/>
                <a:ext cx="3346756" cy="3353438"/>
                <a:chOff x="8530450" y="1039065"/>
                <a:chExt cx="3346756" cy="3353438"/>
              </a:xfrm>
            </p:grpSpPr>
            <p:sp>
              <p:nvSpPr>
                <p:cNvPr id="69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8965731" y="1155989"/>
                  <a:ext cx="2895600" cy="2895600"/>
                </a:xfrm>
                <a:prstGeom prst="line">
                  <a:avLst/>
                </a:prstGeom>
                <a:noFill/>
                <a:ln w="31750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" name="Line 20"/>
                <p:cNvSpPr>
                  <a:spLocks noChangeShapeType="1"/>
                </p:cNvSpPr>
                <p:nvPr/>
              </p:nvSpPr>
              <p:spPr bwMode="auto">
                <a:xfrm>
                  <a:off x="10572672" y="2373602"/>
                  <a:ext cx="20300" cy="1693863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prstDash val="dash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72" name="组合 71"/>
                <p:cNvGrpSpPr/>
                <p:nvPr/>
              </p:nvGrpSpPr>
              <p:grpSpPr>
                <a:xfrm>
                  <a:off x="8530450" y="1039065"/>
                  <a:ext cx="3346756" cy="3353438"/>
                  <a:chOff x="8530450" y="1039065"/>
                  <a:chExt cx="3346756" cy="3353438"/>
                </a:xfrm>
              </p:grpSpPr>
              <p:sp>
                <p:nvSpPr>
                  <p:cNvPr id="73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8963302" y="1150864"/>
                    <a:ext cx="2898030" cy="2879725"/>
                  </a:xfrm>
                  <a:prstGeom prst="rect">
                    <a:avLst/>
                  </a:prstGeom>
                  <a:noFill/>
                  <a:ln w="31750">
                    <a:solidFill>
                      <a:schemeClr val="tx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dirty="0"/>
                  </a:p>
                </p:txBody>
              </p:sp>
              <p:grpSp>
                <p:nvGrpSpPr>
                  <p:cNvPr id="74" name="组合 73"/>
                  <p:cNvGrpSpPr/>
                  <p:nvPr/>
                </p:nvGrpSpPr>
                <p:grpSpPr>
                  <a:xfrm>
                    <a:off x="8530450" y="1039065"/>
                    <a:ext cx="3346756" cy="3353438"/>
                    <a:chOff x="8530450" y="1039065"/>
                    <a:chExt cx="3346756" cy="3353438"/>
                  </a:xfrm>
                </p:grpSpPr>
                <p:sp>
                  <p:nvSpPr>
                    <p:cNvPr id="75" name="Arc 17"/>
                    <p:cNvSpPr>
                      <a:spLocks/>
                    </p:cNvSpPr>
                    <p:nvPr/>
                  </p:nvSpPr>
                  <p:spPr bwMode="auto">
                    <a:xfrm flipH="1">
                      <a:off x="8981606" y="1163927"/>
                      <a:ext cx="2895600" cy="289560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31750">
                      <a:solidFill>
                        <a:srgbClr val="FF99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6" name="文本框 75"/>
                        <p:cNvSpPr txBox="1"/>
                        <p:nvPr/>
                      </p:nvSpPr>
                      <p:spPr>
                        <a:xfrm>
                          <a:off x="10741142" y="4012822"/>
                          <a:ext cx="54864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76" name="文本框 7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741142" y="4012822"/>
                          <a:ext cx="548640" cy="369332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7" name="文本框 76"/>
                        <p:cNvSpPr txBox="1"/>
                        <p:nvPr/>
                      </p:nvSpPr>
                      <p:spPr>
                        <a:xfrm>
                          <a:off x="10355801" y="4023171"/>
                          <a:ext cx="54864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77" name="文本框 76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355801" y="4023171"/>
                          <a:ext cx="548640" cy="3693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8" name="文本框 77"/>
                        <p:cNvSpPr txBox="1"/>
                        <p:nvPr/>
                      </p:nvSpPr>
                      <p:spPr>
                        <a:xfrm>
                          <a:off x="9248029" y="3990583"/>
                          <a:ext cx="54864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78" name="文本框 77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248029" y="3990583"/>
                          <a:ext cx="548640" cy="3693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9" name="文本框 78"/>
                        <p:cNvSpPr txBox="1"/>
                        <p:nvPr/>
                      </p:nvSpPr>
                      <p:spPr>
                        <a:xfrm>
                          <a:off x="8613650" y="1039065"/>
                          <a:ext cx="4220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79" name="文本框 7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613650" y="1039065"/>
                          <a:ext cx="422031" cy="369332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b="-65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0" name="文本框 79"/>
                        <p:cNvSpPr txBox="1"/>
                        <p:nvPr/>
                      </p:nvSpPr>
                      <p:spPr>
                        <a:xfrm>
                          <a:off x="8530450" y="3918394"/>
                          <a:ext cx="4220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0" name="文本框 79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530450" y="3918394"/>
                          <a:ext cx="422031" cy="369332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1" name="文本框 80"/>
                        <p:cNvSpPr txBox="1"/>
                        <p:nvPr/>
                      </p:nvSpPr>
                      <p:spPr>
                        <a:xfrm>
                          <a:off x="9988979" y="1938272"/>
                          <a:ext cx="4220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1" name="文本框 8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988979" y="1938272"/>
                          <a:ext cx="422031" cy="369332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2" name="文本框 101"/>
                        <p:cNvSpPr txBox="1"/>
                        <p:nvPr/>
                      </p:nvSpPr>
                      <p:spPr>
                        <a:xfrm>
                          <a:off x="11094655" y="4012913"/>
                          <a:ext cx="54864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𝐷𝑚𝑎𝑥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102" name="文本框 101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1094655" y="4012913"/>
                          <a:ext cx="548640" cy="369332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r="-377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sp>
              <p:nvSpPr>
                <p:cNvPr id="87" name="Line 20"/>
                <p:cNvSpPr>
                  <a:spLocks noChangeShapeType="1"/>
                </p:cNvSpPr>
                <p:nvPr/>
              </p:nvSpPr>
              <p:spPr bwMode="auto">
                <a:xfrm>
                  <a:off x="9479687" y="3549453"/>
                  <a:ext cx="0" cy="494199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prstDash val="dash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8" name="Line 20"/>
                <p:cNvSpPr>
                  <a:spLocks noChangeShapeType="1"/>
                </p:cNvSpPr>
                <p:nvPr/>
              </p:nvSpPr>
              <p:spPr bwMode="auto">
                <a:xfrm>
                  <a:off x="10904440" y="2122938"/>
                  <a:ext cx="29125" cy="1915589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prstDash val="dash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" name="Line 20"/>
                <p:cNvSpPr>
                  <a:spLocks noChangeShapeType="1"/>
                </p:cNvSpPr>
                <p:nvPr/>
              </p:nvSpPr>
              <p:spPr bwMode="auto">
                <a:xfrm>
                  <a:off x="11246777" y="1835507"/>
                  <a:ext cx="43005" cy="2231958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prstDash val="dash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cxnSp>
          <p:nvCxnSpPr>
            <p:cNvPr id="59" name="直接连接符 58"/>
            <p:cNvCxnSpPr/>
            <p:nvPr/>
          </p:nvCxnSpPr>
          <p:spPr>
            <a:xfrm flipH="1" flipV="1">
              <a:off x="10033497" y="1580947"/>
              <a:ext cx="553244" cy="806726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Line 20"/>
          <p:cNvSpPr>
            <a:spLocks noChangeShapeType="1"/>
          </p:cNvSpPr>
          <p:nvPr/>
        </p:nvSpPr>
        <p:spPr bwMode="auto">
          <a:xfrm flipH="1" flipV="1">
            <a:off x="8678334" y="3593505"/>
            <a:ext cx="499552" cy="11658"/>
          </a:xfrm>
          <a:prstGeom prst="line">
            <a:avLst/>
          </a:prstGeom>
          <a:noFill/>
          <a:ln w="19050">
            <a:solidFill>
              <a:schemeClr val="bg1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8635132" y="2169280"/>
            <a:ext cx="2001516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24311" y="1813910"/>
            <a:ext cx="2326564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/>
              <p:cNvSpPr txBox="1"/>
              <p:nvPr/>
            </p:nvSpPr>
            <p:spPr>
              <a:xfrm>
                <a:off x="8191020" y="1929650"/>
                <a:ext cx="512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020" y="1929650"/>
                <a:ext cx="512580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/>
              <p:cNvSpPr txBox="1"/>
              <p:nvPr/>
            </p:nvSpPr>
            <p:spPr>
              <a:xfrm>
                <a:off x="7876629" y="1615282"/>
                <a:ext cx="512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𝑑𝑚𝑎𝑥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4" name="文本框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629" y="1615282"/>
                <a:ext cx="512580" cy="369332"/>
              </a:xfrm>
              <a:prstGeom prst="rect">
                <a:avLst/>
              </a:prstGeom>
              <a:blipFill>
                <a:blip r:embed="rId11"/>
                <a:stretch>
                  <a:fillRect r="-45238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下箭头 104"/>
          <p:cNvSpPr/>
          <p:nvPr/>
        </p:nvSpPr>
        <p:spPr>
          <a:xfrm>
            <a:off x="6400800" y="4921456"/>
            <a:ext cx="91440" cy="2873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上箭头 105"/>
          <p:cNvSpPr/>
          <p:nvPr/>
        </p:nvSpPr>
        <p:spPr>
          <a:xfrm>
            <a:off x="4622265" y="2665664"/>
            <a:ext cx="156755" cy="3918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上箭头 106"/>
          <p:cNvSpPr/>
          <p:nvPr/>
        </p:nvSpPr>
        <p:spPr>
          <a:xfrm>
            <a:off x="1123406" y="3161211"/>
            <a:ext cx="91440" cy="3004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上箭头 107"/>
          <p:cNvSpPr/>
          <p:nvPr/>
        </p:nvSpPr>
        <p:spPr>
          <a:xfrm>
            <a:off x="7069574" y="3161210"/>
            <a:ext cx="84517" cy="26630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上箭头 108"/>
          <p:cNvSpPr/>
          <p:nvPr/>
        </p:nvSpPr>
        <p:spPr>
          <a:xfrm>
            <a:off x="2677886" y="3593505"/>
            <a:ext cx="102517" cy="28700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上箭头 109"/>
          <p:cNvSpPr/>
          <p:nvPr/>
        </p:nvSpPr>
        <p:spPr>
          <a:xfrm>
            <a:off x="3071757" y="4921456"/>
            <a:ext cx="102517" cy="28700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下箭头 35"/>
          <p:cNvSpPr/>
          <p:nvPr/>
        </p:nvSpPr>
        <p:spPr>
          <a:xfrm>
            <a:off x="3123015" y="2704853"/>
            <a:ext cx="91440" cy="2873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640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3750</TotalTime>
  <Words>963</Words>
  <Application>Microsoft Office PowerPoint</Application>
  <PresentationFormat>宽屏</PresentationFormat>
  <Paragraphs>501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等线</vt:lpstr>
      <vt:lpstr>宋体</vt:lpstr>
      <vt:lpstr>Arial</vt:lpstr>
      <vt:lpstr>Cambria Math</vt:lpstr>
      <vt:lpstr>Symbol</vt:lpstr>
      <vt:lpstr>Times New Roman</vt:lpstr>
      <vt:lpstr>Trebuchet MS</vt:lpstr>
      <vt:lpstr>Tw Cen MT</vt:lpstr>
      <vt:lpstr>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345</cp:revision>
  <cp:lastPrinted>2019-01-24T02:21:07Z</cp:lastPrinted>
  <dcterms:created xsi:type="dcterms:W3CDTF">2018-01-09T01:28:03Z</dcterms:created>
  <dcterms:modified xsi:type="dcterms:W3CDTF">2019-03-01T04:06:16Z</dcterms:modified>
</cp:coreProperties>
</file>